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1288" r:id="rId2"/>
    <p:sldId id="1283" r:id="rId3"/>
    <p:sldId id="1244" r:id="rId4"/>
    <p:sldId id="1245" r:id="rId5"/>
    <p:sldId id="1246" r:id="rId6"/>
    <p:sldId id="1247" r:id="rId7"/>
    <p:sldId id="1248" r:id="rId8"/>
    <p:sldId id="1284" r:id="rId9"/>
    <p:sldId id="1250" r:id="rId10"/>
    <p:sldId id="1251" r:id="rId11"/>
    <p:sldId id="1252" r:id="rId12"/>
    <p:sldId id="1253" r:id="rId13"/>
    <p:sldId id="1254" r:id="rId14"/>
    <p:sldId id="1255" r:id="rId15"/>
    <p:sldId id="1256" r:id="rId16"/>
    <p:sldId id="1289" r:id="rId17"/>
    <p:sldId id="1290" r:id="rId18"/>
    <p:sldId id="1257" r:id="rId19"/>
    <p:sldId id="1285" r:id="rId20"/>
    <p:sldId id="1258" r:id="rId21"/>
    <p:sldId id="1259" r:id="rId22"/>
    <p:sldId id="1260" r:id="rId23"/>
    <p:sldId id="1261" r:id="rId24"/>
    <p:sldId id="1262" r:id="rId25"/>
    <p:sldId id="1263" r:id="rId26"/>
    <p:sldId id="1264" r:id="rId27"/>
    <p:sldId id="1265" r:id="rId28"/>
    <p:sldId id="1286" r:id="rId29"/>
    <p:sldId id="1266" r:id="rId30"/>
    <p:sldId id="1267" r:id="rId31"/>
    <p:sldId id="1268" r:id="rId32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0154" autoAdjust="0"/>
  </p:normalViewPr>
  <p:slideViewPr>
    <p:cSldViewPr>
      <p:cViewPr varScale="1">
        <p:scale>
          <a:sx n="120" d="100"/>
          <a:sy n="120" d="100"/>
        </p:scale>
        <p:origin x="884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Vorlesung </a:t>
            </a:r>
            <a:r>
              <a:rPr lang="de-DE" altLang="de-DE" dirty="0" smtClean="0"/>
              <a:t>5 – Teil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051050"/>
          </a:xfrm>
        </p:spPr>
        <p:txBody>
          <a:bodyPr/>
          <a:lstStyle/>
          <a:p>
            <a:r>
              <a:rPr lang="de-DE" altLang="de-DE" dirty="0" smtClean="0"/>
              <a:t>Vorlesung 5 – Teil 1</a:t>
            </a:r>
            <a:endParaRPr lang="de-DE" dirty="0" smtClean="0"/>
          </a:p>
          <a:p>
            <a:r>
              <a:rPr lang="de-DE" dirty="0" err="1" smtClean="0"/>
              <a:t>Kodierer</a:t>
            </a:r>
            <a:endParaRPr lang="de-DE" dirty="0" smtClean="0"/>
          </a:p>
          <a:p>
            <a:r>
              <a:rPr lang="de-DE" dirty="0" err="1" smtClean="0"/>
              <a:t>Karnough</a:t>
            </a:r>
            <a:r>
              <a:rPr lang="de-DE" dirty="0" smtClean="0"/>
              <a:t>-Tafeln</a:t>
            </a:r>
          </a:p>
          <a:p>
            <a:r>
              <a:rPr lang="de-DE" dirty="0" err="1" smtClean="0"/>
              <a:t>Glitch</a:t>
            </a:r>
            <a:endParaRPr lang="de-DE" dirty="0" smtClean="0"/>
          </a:p>
          <a:p>
            <a:r>
              <a:rPr lang="de-DE" dirty="0"/>
              <a:t>Grey </a:t>
            </a:r>
            <a:r>
              <a:rPr lang="de-DE" dirty="0" smtClean="0"/>
              <a:t>Code</a:t>
            </a:r>
          </a:p>
          <a:p>
            <a:r>
              <a:rPr lang="de-DE" i="1" dirty="0" err="1"/>
              <a:t>Statemaschine</a:t>
            </a:r>
            <a:endParaRPr lang="de-DE" i="1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803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/>
              <a:t>Karnaugh</a:t>
            </a:r>
            <a:r>
              <a:rPr lang="de-DE" dirty="0"/>
              <a:t>-Tabelle ist eine </a:t>
            </a:r>
            <a:r>
              <a:rPr lang="de-DE" dirty="0">
                <a:solidFill>
                  <a:srgbClr val="FF0000"/>
                </a:solidFill>
              </a:rPr>
              <a:t>Graphische Darstellung der </a:t>
            </a:r>
            <a:r>
              <a:rPr lang="de-DE" dirty="0" smtClean="0">
                <a:solidFill>
                  <a:srgbClr val="FF0000"/>
                </a:solidFill>
              </a:rPr>
              <a:t>Wahrheitstabelle</a:t>
            </a:r>
            <a:r>
              <a:rPr lang="de-DE" dirty="0" smtClean="0"/>
              <a:t>. </a:t>
            </a:r>
            <a:r>
              <a:rPr lang="de-DE" dirty="0"/>
              <a:t>Es ist aus einer </a:t>
            </a:r>
            <a:r>
              <a:rPr lang="de-DE" dirty="0" err="1"/>
              <a:t>Kanaugh</a:t>
            </a:r>
            <a:r>
              <a:rPr lang="de-DE" dirty="0"/>
              <a:t>-Tabelle leicht zu erkennen ob eine Normalform vereinfacht werden kann und wie</a:t>
            </a:r>
            <a:r>
              <a:rPr lang="de-DE" dirty="0" smtClean="0"/>
              <a:t>.</a:t>
            </a:r>
          </a:p>
          <a:p>
            <a:r>
              <a:rPr lang="de-DE" dirty="0"/>
              <a:t>Eine </a:t>
            </a:r>
            <a:r>
              <a:rPr lang="de-DE" dirty="0" err="1"/>
              <a:t>Karnaugh</a:t>
            </a:r>
            <a:r>
              <a:rPr lang="de-DE" dirty="0"/>
              <a:t>-Tabelle für n Eingangsvariablen hat 2^n Felder</a:t>
            </a:r>
            <a:r>
              <a:rPr lang="de-DE" dirty="0" smtClean="0"/>
              <a:t>. (4 -&gt; 16)</a:t>
            </a:r>
          </a:p>
          <a:p>
            <a:r>
              <a:rPr lang="de-DE" dirty="0">
                <a:solidFill>
                  <a:srgbClr val="FF0000"/>
                </a:solidFill>
              </a:rPr>
              <a:t>Am Rand der Tabelle werden die Variablen beschriftet </a:t>
            </a:r>
            <a:r>
              <a:rPr lang="de-DE" dirty="0"/>
              <a:t>– jede Zeile gehört einer Variable </a:t>
            </a:r>
            <a:r>
              <a:rPr lang="de-DE" dirty="0" smtClean="0"/>
              <a:t>(negiert </a:t>
            </a:r>
            <a:r>
              <a:rPr lang="de-DE" dirty="0"/>
              <a:t>oder </a:t>
            </a:r>
            <a:r>
              <a:rPr lang="de-DE" dirty="0" smtClean="0"/>
              <a:t>nicht-negiert</a:t>
            </a:r>
            <a:r>
              <a:rPr lang="de-DE" dirty="0"/>
              <a:t>) oder einem Produkt von zwei/drei (negierten oder nicht-negierten) Variablen – die negierte Variable wird mit Null oder !</a:t>
            </a:r>
            <a:r>
              <a:rPr lang="de-DE" dirty="0" err="1"/>
              <a:t>Xi</a:t>
            </a:r>
            <a:r>
              <a:rPr lang="de-DE" dirty="0"/>
              <a:t> beschriftet</a:t>
            </a:r>
            <a:r>
              <a:rPr lang="de-DE" dirty="0" smtClean="0"/>
              <a:t>.</a:t>
            </a:r>
          </a:p>
          <a:p>
            <a:r>
              <a:rPr lang="de-DE" dirty="0"/>
              <a:t>Wichtig ist, dass sich horizontal und vertikal </a:t>
            </a:r>
            <a:r>
              <a:rPr lang="de-DE" dirty="0">
                <a:solidFill>
                  <a:srgbClr val="FF0000"/>
                </a:solidFill>
              </a:rPr>
              <a:t>benachbarte Felder nur in genau einer Variablen unterscheiden dürfen</a:t>
            </a:r>
            <a:r>
              <a:rPr lang="de-DE" dirty="0"/>
              <a:t>. </a:t>
            </a:r>
            <a:r>
              <a:rPr lang="de-DE" i="1" dirty="0" smtClean="0"/>
              <a:t>Gray </a:t>
            </a:r>
            <a:r>
              <a:rPr lang="de-DE" i="1" dirty="0"/>
              <a:t>Code </a:t>
            </a:r>
            <a:r>
              <a:rPr lang="de-DE" dirty="0"/>
              <a:t>wird verwendet</a:t>
            </a:r>
            <a:r>
              <a:rPr lang="de-DE" dirty="0" smtClean="0"/>
              <a:t>.</a:t>
            </a:r>
          </a:p>
          <a:p>
            <a:r>
              <a:rPr lang="de-DE" dirty="0"/>
              <a:t>Mithilfe von Wahrheitstabelle wird in einzelnen Feldern Eins eigetragen wenn für die gegebene Variablen-Kombination die entsprechende Zeile eins ist</a:t>
            </a:r>
            <a:r>
              <a:rPr lang="de-DE" dirty="0" smtClean="0"/>
              <a:t>.</a:t>
            </a:r>
          </a:p>
          <a:p>
            <a:r>
              <a:rPr lang="de-DE" dirty="0" err="1"/>
              <a:t>Karnaugh</a:t>
            </a:r>
            <a:r>
              <a:rPr lang="de-DE" dirty="0"/>
              <a:t>-Diagramme eignen sich für die Vereinfachung von Funktionen mit maximal ca. 4–6 Eingangsvariablen; </a:t>
            </a:r>
            <a:r>
              <a:rPr lang="de-DE" dirty="0">
                <a:solidFill>
                  <a:srgbClr val="FF0000"/>
                </a:solidFill>
              </a:rPr>
              <a:t>bis 4 Variablen </a:t>
            </a:r>
            <a:r>
              <a:rPr lang="de-DE" dirty="0"/>
              <a:t>sind sie übersichtlich</a:t>
            </a:r>
            <a:r>
              <a:rPr lang="de-DE" dirty="0" smtClean="0"/>
              <a:t>. Ab dann Spiegelung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4761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Y = DCBA + DCB!A + D!CBA + D!CB!A = DB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239320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17" name="Ellipse 16"/>
          <p:cNvSpPr/>
          <p:nvPr/>
        </p:nvSpPr>
        <p:spPr bwMode="auto">
          <a:xfrm>
            <a:off x="5105400" y="4343400"/>
            <a:ext cx="5334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 flipV="1">
            <a:off x="1828800" y="990600"/>
            <a:ext cx="3429000" cy="3276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6324600" y="4343400"/>
            <a:ext cx="5334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/>
          <p:nvPr/>
        </p:nvCxnSpPr>
        <p:spPr bwMode="auto">
          <a:xfrm flipH="1" flipV="1">
            <a:off x="2819400" y="990600"/>
            <a:ext cx="3505200" cy="3352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2967221" y="1162050"/>
            <a:ext cx="2233429" cy="4154762"/>
          </a:xfrm>
          <a:custGeom>
            <a:avLst/>
            <a:gdLst>
              <a:gd name="connsiteX0" fmla="*/ 2233429 w 2233429"/>
              <a:gd name="connsiteY0" fmla="*/ 3924300 h 4154762"/>
              <a:gd name="connsiteX1" fmla="*/ 99829 w 2233429"/>
              <a:gd name="connsiteY1" fmla="*/ 3724275 h 4154762"/>
              <a:gd name="connsiteX2" fmla="*/ 547504 w 2233429"/>
              <a:gd name="connsiteY2" fmla="*/ 0 h 415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3429" h="4154762">
                <a:moveTo>
                  <a:pt x="2233429" y="3924300"/>
                </a:moveTo>
                <a:cubicBezTo>
                  <a:pt x="1307122" y="4151312"/>
                  <a:pt x="380816" y="4378325"/>
                  <a:pt x="99829" y="3724275"/>
                </a:cubicBezTo>
                <a:cubicBezTo>
                  <a:pt x="-181159" y="3070225"/>
                  <a:pt x="183172" y="1535112"/>
                  <a:pt x="54750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Freihandform 4"/>
          <p:cNvSpPr/>
          <p:nvPr/>
        </p:nvSpPr>
        <p:spPr bwMode="auto">
          <a:xfrm>
            <a:off x="7620000" y="2971800"/>
            <a:ext cx="900953" cy="349624"/>
          </a:xfrm>
          <a:custGeom>
            <a:avLst/>
            <a:gdLst>
              <a:gd name="connsiteX0" fmla="*/ 0 w 900953"/>
              <a:gd name="connsiteY0" fmla="*/ 349624 h 349624"/>
              <a:gd name="connsiteX1" fmla="*/ 443753 w 900953"/>
              <a:gd name="connsiteY1" fmla="*/ 0 h 349624"/>
              <a:gd name="connsiteX2" fmla="*/ 900953 w 900953"/>
              <a:gd name="connsiteY2" fmla="*/ 349624 h 34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0953" h="349624">
                <a:moveTo>
                  <a:pt x="0" y="349624"/>
                </a:moveTo>
                <a:cubicBezTo>
                  <a:pt x="146797" y="174812"/>
                  <a:pt x="293594" y="0"/>
                  <a:pt x="443753" y="0"/>
                </a:cubicBezTo>
                <a:cubicBezTo>
                  <a:pt x="593912" y="0"/>
                  <a:pt x="747432" y="174812"/>
                  <a:pt x="900953" y="34962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reihandform 20"/>
          <p:cNvSpPr/>
          <p:nvPr/>
        </p:nvSpPr>
        <p:spPr bwMode="auto">
          <a:xfrm rot="16200000" flipH="1">
            <a:off x="791136" y="5533465"/>
            <a:ext cx="900953" cy="349624"/>
          </a:xfrm>
          <a:custGeom>
            <a:avLst/>
            <a:gdLst>
              <a:gd name="connsiteX0" fmla="*/ 0 w 900953"/>
              <a:gd name="connsiteY0" fmla="*/ 349624 h 349624"/>
              <a:gd name="connsiteX1" fmla="*/ 443753 w 900953"/>
              <a:gd name="connsiteY1" fmla="*/ 0 h 349624"/>
              <a:gd name="connsiteX2" fmla="*/ 900953 w 900953"/>
              <a:gd name="connsiteY2" fmla="*/ 349624 h 349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0953" h="349624">
                <a:moveTo>
                  <a:pt x="0" y="349624"/>
                </a:moveTo>
                <a:cubicBezTo>
                  <a:pt x="146797" y="174812"/>
                  <a:pt x="293594" y="0"/>
                  <a:pt x="443753" y="0"/>
                </a:cubicBezTo>
                <a:cubicBezTo>
                  <a:pt x="593912" y="0"/>
                  <a:pt x="747432" y="174812"/>
                  <a:pt x="900953" y="34962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4665133" y="1100667"/>
            <a:ext cx="2641864" cy="3996266"/>
          </a:xfrm>
          <a:custGeom>
            <a:avLst/>
            <a:gdLst>
              <a:gd name="connsiteX0" fmla="*/ 0 w 2641864"/>
              <a:gd name="connsiteY0" fmla="*/ 0 h 3996266"/>
              <a:gd name="connsiteX1" fmla="*/ 2523067 w 2641864"/>
              <a:gd name="connsiteY1" fmla="*/ 922866 h 3996266"/>
              <a:gd name="connsiteX2" fmla="*/ 1998134 w 2641864"/>
              <a:gd name="connsiteY2" fmla="*/ 3996266 h 399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1864" h="3996266">
                <a:moveTo>
                  <a:pt x="0" y="0"/>
                </a:moveTo>
                <a:cubicBezTo>
                  <a:pt x="1095022" y="128411"/>
                  <a:pt x="2190045" y="256822"/>
                  <a:pt x="2523067" y="922866"/>
                </a:cubicBezTo>
                <a:cubicBezTo>
                  <a:pt x="2856089" y="1588910"/>
                  <a:pt x="2427111" y="2792588"/>
                  <a:pt x="1998134" y="399626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mit Pfeil 13"/>
          <p:cNvCxnSpPr>
            <a:stCxn id="9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mit Pfeil 21"/>
          <p:cNvCxnSpPr>
            <a:stCxn id="27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7427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Wenn wir ein Block </a:t>
            </a:r>
            <a:r>
              <a:rPr lang="de-DE" dirty="0"/>
              <a:t>mit Einsen </a:t>
            </a:r>
            <a:r>
              <a:rPr lang="de-DE" dirty="0" smtClean="0"/>
              <a:t>haben </a:t>
            </a:r>
            <a:r>
              <a:rPr lang="de-DE" dirty="0"/>
              <a:t>und wenn in </a:t>
            </a:r>
            <a:r>
              <a:rPr lang="de-DE" dirty="0" smtClean="0">
                <a:solidFill>
                  <a:srgbClr val="FF0000"/>
                </a:solidFill>
              </a:rPr>
              <a:t>diesem Block </a:t>
            </a:r>
            <a:r>
              <a:rPr lang="de-DE" dirty="0">
                <a:solidFill>
                  <a:srgbClr val="FF0000"/>
                </a:solidFill>
              </a:rPr>
              <a:t>einige Variablen </a:t>
            </a:r>
            <a:r>
              <a:rPr lang="de-DE" dirty="0" smtClean="0">
                <a:solidFill>
                  <a:srgbClr val="FF0000"/>
                </a:solidFill>
              </a:rPr>
              <a:t>alle </a:t>
            </a:r>
            <a:r>
              <a:rPr lang="de-DE" dirty="0">
                <a:solidFill>
                  <a:srgbClr val="FF0000"/>
                </a:solidFill>
              </a:rPr>
              <a:t>Kombinationen durchlaufen, können wir diese aus dem UND Produkt eliminieren</a:t>
            </a:r>
            <a:r>
              <a:rPr lang="de-DE" dirty="0"/>
              <a:t>. </a:t>
            </a:r>
            <a:r>
              <a:rPr lang="de-DE" dirty="0" smtClean="0"/>
              <a:t>Der </a:t>
            </a:r>
            <a:r>
              <a:rPr lang="de-DE" dirty="0"/>
              <a:t>Block wird nur durch die </a:t>
            </a:r>
            <a:r>
              <a:rPr lang="de-DE" dirty="0" smtClean="0"/>
              <a:t>feste </a:t>
            </a:r>
            <a:r>
              <a:rPr lang="de-DE" dirty="0"/>
              <a:t>Variablen dargestellt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Y=CDB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71450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447800" y="1828800"/>
            <a:ext cx="3657600" cy="2667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5105400" y="5257800"/>
            <a:ext cx="1981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7696200" y="4495800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381000" y="4495800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Geschweifte Klammer rechts 8"/>
          <p:cNvSpPr/>
          <p:nvPr/>
        </p:nvSpPr>
        <p:spPr bwMode="auto">
          <a:xfrm rot="16200000">
            <a:off x="5943600" y="1752600"/>
            <a:ext cx="381000" cy="1905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086600" y="4876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70866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H="1">
            <a:off x="1371600" y="4876800"/>
            <a:ext cx="3733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7086600" y="2895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mit Pfeil 26"/>
          <p:cNvCxnSpPr>
            <a:stCxn id="25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mit Pfeil 28"/>
          <p:cNvCxnSpPr>
            <a:stCxn id="28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6450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Wenn wir ein Block </a:t>
            </a:r>
            <a:r>
              <a:rPr lang="de-DE" dirty="0"/>
              <a:t>mit Einsen </a:t>
            </a:r>
            <a:r>
              <a:rPr lang="de-DE" dirty="0" smtClean="0"/>
              <a:t>haben </a:t>
            </a:r>
            <a:r>
              <a:rPr lang="de-DE" dirty="0"/>
              <a:t>und wenn in </a:t>
            </a:r>
            <a:r>
              <a:rPr lang="de-DE" dirty="0" smtClean="0">
                <a:solidFill>
                  <a:srgbClr val="FF0000"/>
                </a:solidFill>
              </a:rPr>
              <a:t>diesem Block </a:t>
            </a:r>
            <a:r>
              <a:rPr lang="de-DE" dirty="0">
                <a:solidFill>
                  <a:srgbClr val="FF0000"/>
                </a:solidFill>
              </a:rPr>
              <a:t>einige Variablen </a:t>
            </a:r>
            <a:r>
              <a:rPr lang="de-DE" dirty="0" smtClean="0">
                <a:solidFill>
                  <a:srgbClr val="FF0000"/>
                </a:solidFill>
              </a:rPr>
              <a:t>alle </a:t>
            </a:r>
            <a:r>
              <a:rPr lang="de-DE" dirty="0">
                <a:solidFill>
                  <a:srgbClr val="FF0000"/>
                </a:solidFill>
              </a:rPr>
              <a:t>Kombinationen durchlaufen, können wir diese aus dem UND Produkt eliminieren</a:t>
            </a:r>
            <a:r>
              <a:rPr lang="de-DE" dirty="0"/>
              <a:t>. </a:t>
            </a:r>
            <a:r>
              <a:rPr lang="de-DE" dirty="0" smtClean="0"/>
              <a:t>Der </a:t>
            </a:r>
            <a:r>
              <a:rPr lang="de-DE" dirty="0"/>
              <a:t>Block wird nur durch die </a:t>
            </a:r>
            <a:r>
              <a:rPr lang="de-DE" dirty="0" smtClean="0"/>
              <a:t>feste </a:t>
            </a:r>
            <a:r>
              <a:rPr lang="de-DE" dirty="0"/>
              <a:t>Variablen dargestellt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Y=DB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58044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1828800"/>
            <a:ext cx="3810000" cy="2667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Ellipse 16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mit Pfeil 18"/>
          <p:cNvCxnSpPr>
            <a:stCxn id="17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Ellipse 19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>
            <a:stCxn id="20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1726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smtClean="0">
                <a:solidFill>
                  <a:srgbClr val="FF0000"/>
                </a:solidFill>
              </a:rPr>
              <a:t>jeden </a:t>
            </a:r>
            <a:r>
              <a:rPr lang="de-DE" dirty="0">
                <a:solidFill>
                  <a:srgbClr val="FF0000"/>
                </a:solidFill>
              </a:rPr>
              <a:t>2x1 Block </a:t>
            </a:r>
            <a:r>
              <a:rPr lang="de-DE" dirty="0" smtClean="0">
                <a:solidFill>
                  <a:srgbClr val="FF0000"/>
                </a:solidFill>
              </a:rPr>
              <a:t>kann eine </a:t>
            </a:r>
            <a:r>
              <a:rPr lang="de-DE" dirty="0">
                <a:solidFill>
                  <a:srgbClr val="FF0000"/>
                </a:solidFill>
              </a:rPr>
              <a:t>Variable eliminiert werden</a:t>
            </a:r>
            <a:r>
              <a:rPr lang="de-DE" dirty="0"/>
              <a:t>, für </a:t>
            </a:r>
            <a:r>
              <a:rPr lang="de-DE" dirty="0" smtClean="0"/>
              <a:t>jeden </a:t>
            </a:r>
            <a:r>
              <a:rPr lang="de-DE" dirty="0" smtClean="0">
                <a:solidFill>
                  <a:srgbClr val="FF0000"/>
                </a:solidFill>
              </a:rPr>
              <a:t>2x2 </a:t>
            </a:r>
            <a:r>
              <a:rPr lang="de-DE" dirty="0">
                <a:solidFill>
                  <a:srgbClr val="FF0000"/>
                </a:solidFill>
              </a:rPr>
              <a:t>Block zwei Variablen</a:t>
            </a:r>
            <a:r>
              <a:rPr lang="de-DE" dirty="0"/>
              <a:t>, für </a:t>
            </a:r>
            <a:r>
              <a:rPr lang="de-DE" dirty="0" smtClean="0"/>
              <a:t>jeden </a:t>
            </a:r>
            <a:r>
              <a:rPr lang="de-DE" dirty="0"/>
              <a:t>2x4 Block drei Variablen.     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58044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mit Pfeil 18"/>
          <p:cNvCxnSpPr>
            <a:stCxn id="17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Ellipse 19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>
            <a:stCxn id="20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1726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Minimierung wird wie folgend gemacht</a:t>
            </a:r>
            <a:r>
              <a:rPr lang="de-DE" dirty="0" smtClean="0"/>
              <a:t>:</a:t>
            </a:r>
          </a:p>
          <a:p>
            <a:r>
              <a:rPr lang="de-DE" dirty="0" smtClean="0"/>
              <a:t>Man </a:t>
            </a:r>
            <a:r>
              <a:rPr lang="de-DE" dirty="0"/>
              <a:t>versucht, </a:t>
            </a:r>
            <a:r>
              <a:rPr lang="de-DE" dirty="0">
                <a:solidFill>
                  <a:srgbClr val="FF0000"/>
                </a:solidFill>
              </a:rPr>
              <a:t>möglichst viele horizontal und vertikal benachbarte Felder, die eine 1 </a:t>
            </a:r>
            <a:r>
              <a:rPr lang="de-DE" dirty="0" smtClean="0">
                <a:solidFill>
                  <a:srgbClr val="FF0000"/>
                </a:solidFill>
              </a:rPr>
              <a:t>enthalten, </a:t>
            </a:r>
            <a:r>
              <a:rPr lang="de-DE" dirty="0">
                <a:solidFill>
                  <a:srgbClr val="FF0000"/>
                </a:solidFill>
              </a:rPr>
              <a:t>zu rechteckigen zusammenhängenden Blöcken zusammenzufassen</a:t>
            </a:r>
            <a:r>
              <a:rPr lang="de-DE" dirty="0"/>
              <a:t>. Als Blockgröße sind alle Potenzen von 2 </a:t>
            </a:r>
            <a:r>
              <a:rPr lang="de-DE" dirty="0" smtClean="0"/>
              <a:t>erlaubt</a:t>
            </a:r>
          </a:p>
          <a:p>
            <a:r>
              <a:rPr lang="de-DE" dirty="0"/>
              <a:t>Dabei sind alle 1-Felder mit Blöcken zu </a:t>
            </a:r>
            <a:r>
              <a:rPr lang="de-DE" dirty="0" smtClean="0"/>
              <a:t>erfassen</a:t>
            </a:r>
          </a:p>
          <a:p>
            <a:r>
              <a:rPr lang="de-DE" dirty="0">
                <a:solidFill>
                  <a:srgbClr val="FF0000"/>
                </a:solidFill>
              </a:rPr>
              <a:t>Ein Block kann </a:t>
            </a:r>
            <a:r>
              <a:rPr lang="de-DE" dirty="0" smtClean="0">
                <a:solidFill>
                  <a:srgbClr val="FF0000"/>
                </a:solidFill>
              </a:rPr>
              <a:t>über </a:t>
            </a:r>
            <a:r>
              <a:rPr lang="de-DE" dirty="0">
                <a:solidFill>
                  <a:srgbClr val="FF0000"/>
                </a:solidFill>
              </a:rPr>
              <a:t>den rechten bzw. unteren Rand des Diagramms fortgesetzt </a:t>
            </a:r>
            <a:r>
              <a:rPr lang="de-DE" dirty="0" smtClean="0">
                <a:solidFill>
                  <a:srgbClr val="FF0000"/>
                </a:solidFill>
              </a:rPr>
              <a:t>werden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985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mit Pfeil 18"/>
          <p:cNvCxnSpPr>
            <a:stCxn id="17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Ellipse 19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>
            <a:stCxn id="20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6705600" y="6096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V="1">
            <a:off x="6934200" y="5257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8326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Minimierung wird wie folgend gemacht</a:t>
            </a:r>
            <a:r>
              <a:rPr lang="de-DE" dirty="0" smtClean="0"/>
              <a:t>:</a:t>
            </a:r>
          </a:p>
          <a:p>
            <a:r>
              <a:rPr lang="de-DE" dirty="0" smtClean="0"/>
              <a:t>Man </a:t>
            </a:r>
            <a:r>
              <a:rPr lang="de-DE" dirty="0"/>
              <a:t>versucht, </a:t>
            </a:r>
            <a:r>
              <a:rPr lang="de-DE" dirty="0">
                <a:solidFill>
                  <a:srgbClr val="FF0000"/>
                </a:solidFill>
              </a:rPr>
              <a:t>möglichst viele horizontal und vertikal benachbarte Felder, die eine 1 </a:t>
            </a:r>
            <a:r>
              <a:rPr lang="de-DE" dirty="0" smtClean="0">
                <a:solidFill>
                  <a:srgbClr val="FF0000"/>
                </a:solidFill>
              </a:rPr>
              <a:t>enthalten, </a:t>
            </a:r>
            <a:r>
              <a:rPr lang="de-DE" dirty="0">
                <a:solidFill>
                  <a:srgbClr val="FF0000"/>
                </a:solidFill>
              </a:rPr>
              <a:t>zu rechteckigen zusammenhängenden Blöcken zusammenzufassen</a:t>
            </a:r>
            <a:r>
              <a:rPr lang="de-DE" dirty="0"/>
              <a:t>. Als Blockgröße sind alle Potenzen von 2 </a:t>
            </a:r>
            <a:r>
              <a:rPr lang="de-DE" dirty="0" smtClean="0"/>
              <a:t>erlaubt</a:t>
            </a:r>
          </a:p>
          <a:p>
            <a:r>
              <a:rPr lang="de-DE" dirty="0"/>
              <a:t>Dabei sind alle 1-Felder mit Blöcken zu </a:t>
            </a:r>
            <a:r>
              <a:rPr lang="de-DE" dirty="0" smtClean="0"/>
              <a:t>erfassen</a:t>
            </a:r>
          </a:p>
          <a:p>
            <a:r>
              <a:rPr lang="de-DE" dirty="0">
                <a:solidFill>
                  <a:srgbClr val="FF0000"/>
                </a:solidFill>
              </a:rPr>
              <a:t>Ein Block kann </a:t>
            </a:r>
            <a:r>
              <a:rPr lang="de-DE" dirty="0" smtClean="0">
                <a:solidFill>
                  <a:srgbClr val="FF0000"/>
                </a:solidFill>
              </a:rPr>
              <a:t>über </a:t>
            </a:r>
            <a:r>
              <a:rPr lang="de-DE" dirty="0">
                <a:solidFill>
                  <a:srgbClr val="FF0000"/>
                </a:solidFill>
              </a:rPr>
              <a:t>den rechten bzw. unteren Rand des Diagramms fortgesetzt </a:t>
            </a:r>
            <a:r>
              <a:rPr lang="de-DE" dirty="0" smtClean="0">
                <a:solidFill>
                  <a:srgbClr val="FF0000"/>
                </a:solidFill>
              </a:rPr>
              <a:t>werden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0929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3962400" y="4495800"/>
            <a:ext cx="24384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705600" y="6096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V="1">
            <a:off x="6934200" y="5257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 flipV="1">
            <a:off x="4038600" y="4876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526096" y="5410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ADC</a:t>
            </a:r>
            <a:endParaRPr lang="de-DE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mit Pfeil 23"/>
          <p:cNvCxnSpPr>
            <a:stCxn id="23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mit Pfeil 25"/>
          <p:cNvCxnSpPr>
            <a:stCxn id="25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27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Minimierung wird wie folgend gemacht</a:t>
            </a:r>
            <a:r>
              <a:rPr lang="de-DE" dirty="0" smtClean="0"/>
              <a:t>:</a:t>
            </a:r>
          </a:p>
          <a:p>
            <a:r>
              <a:rPr lang="de-DE" dirty="0" smtClean="0"/>
              <a:t>Man </a:t>
            </a:r>
            <a:r>
              <a:rPr lang="de-DE" dirty="0"/>
              <a:t>versucht, </a:t>
            </a:r>
            <a:r>
              <a:rPr lang="de-DE" dirty="0">
                <a:solidFill>
                  <a:srgbClr val="FF0000"/>
                </a:solidFill>
              </a:rPr>
              <a:t>möglichst viele horizontal und vertikal benachbarte Felder, die eine 1 </a:t>
            </a:r>
            <a:r>
              <a:rPr lang="de-DE" dirty="0" smtClean="0">
                <a:solidFill>
                  <a:srgbClr val="FF0000"/>
                </a:solidFill>
              </a:rPr>
              <a:t>enthalten, </a:t>
            </a:r>
            <a:r>
              <a:rPr lang="de-DE" dirty="0">
                <a:solidFill>
                  <a:srgbClr val="FF0000"/>
                </a:solidFill>
              </a:rPr>
              <a:t>zu rechteckigen zusammenhängenden Blöcken zusammenzufassen</a:t>
            </a:r>
            <a:r>
              <a:rPr lang="de-DE" dirty="0"/>
              <a:t>. Als Blockgröße sind alle Potenzen von 2 </a:t>
            </a:r>
            <a:r>
              <a:rPr lang="de-DE" dirty="0" smtClean="0"/>
              <a:t>erlaubt</a:t>
            </a:r>
          </a:p>
          <a:p>
            <a:r>
              <a:rPr lang="de-DE" dirty="0"/>
              <a:t>Dabei sind alle 1-Felder mit Blöcken zu </a:t>
            </a:r>
            <a:r>
              <a:rPr lang="de-DE" dirty="0" smtClean="0"/>
              <a:t>erfassen</a:t>
            </a:r>
          </a:p>
          <a:p>
            <a:r>
              <a:rPr lang="de-DE" dirty="0">
                <a:solidFill>
                  <a:srgbClr val="FF0000"/>
                </a:solidFill>
              </a:rPr>
              <a:t>Ein Block kann </a:t>
            </a:r>
            <a:r>
              <a:rPr lang="de-DE" dirty="0" smtClean="0">
                <a:solidFill>
                  <a:srgbClr val="FF0000"/>
                </a:solidFill>
              </a:rPr>
              <a:t>über </a:t>
            </a:r>
            <a:r>
              <a:rPr lang="de-DE" dirty="0">
                <a:solidFill>
                  <a:srgbClr val="FF0000"/>
                </a:solidFill>
              </a:rPr>
              <a:t>den rechten bzw. unteren Rand des Diagramms fortgesetzt </a:t>
            </a:r>
            <a:r>
              <a:rPr lang="de-DE" dirty="0" smtClean="0">
                <a:solidFill>
                  <a:srgbClr val="FF0000"/>
                </a:solidFill>
              </a:rPr>
              <a:t>werden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612297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r Verbinder 10"/>
          <p:cNvCxnSpPr/>
          <p:nvPr/>
        </p:nvCxnSpPr>
        <p:spPr bwMode="auto">
          <a:xfrm flipH="1">
            <a:off x="6400800" y="4419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5"/>
          <p:cNvCxnSpPr/>
          <p:nvPr/>
        </p:nvCxnSpPr>
        <p:spPr bwMode="auto">
          <a:xfrm>
            <a:off x="6400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/>
          <p:cNvCxnSpPr/>
          <p:nvPr/>
        </p:nvCxnSpPr>
        <p:spPr bwMode="auto">
          <a:xfrm flipH="1">
            <a:off x="6400800" y="5334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2667000" y="4419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15"/>
          <p:cNvCxnSpPr/>
          <p:nvPr/>
        </p:nvCxnSpPr>
        <p:spPr bwMode="auto">
          <a:xfrm>
            <a:off x="39624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 flipH="1">
            <a:off x="2667000" y="5334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6705600" y="6096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V="1">
            <a:off x="6934200" y="5257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 flipV="1">
            <a:off x="7543800" y="5334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598360" y="60960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!AD</a:t>
            </a:r>
            <a:endParaRPr lang="de-DE" dirty="0"/>
          </a:p>
        </p:txBody>
      </p:sp>
      <p:sp>
        <p:nvSpPr>
          <p:cNvPr id="35" name="Ellipse 34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>
            <a:stCxn id="35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mit Pfeil 37"/>
          <p:cNvCxnSpPr>
            <a:stCxn id="37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4295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gebildeten und ausgewählten Blöcke/Päckchen wandelt man nun in </a:t>
            </a:r>
            <a:r>
              <a:rPr lang="de-DE" dirty="0" err="1"/>
              <a:t>Konjunktionsterme</a:t>
            </a:r>
            <a:r>
              <a:rPr lang="de-DE" dirty="0"/>
              <a:t> um. Dabei werden Variablen innerhalb eines Blockes, die in allen Formenkombinationen auftreten, weggelassen</a:t>
            </a:r>
            <a:r>
              <a:rPr lang="de-DE" dirty="0" smtClean="0"/>
              <a:t>.</a:t>
            </a:r>
          </a:p>
          <a:p>
            <a:r>
              <a:rPr lang="de-DE" dirty="0"/>
              <a:t>Diese UND-Verknüpfungen werden </a:t>
            </a:r>
            <a:r>
              <a:rPr lang="de-DE" dirty="0" smtClean="0"/>
              <a:t>„</a:t>
            </a:r>
            <a:r>
              <a:rPr lang="de-DE" dirty="0" err="1" smtClean="0"/>
              <a:t>ver-ODERt</a:t>
            </a:r>
            <a:r>
              <a:rPr lang="de-DE" dirty="0" smtClean="0"/>
              <a:t>“ und </a:t>
            </a:r>
            <a:r>
              <a:rPr lang="de-DE" dirty="0"/>
              <a:t>ergeben eine disjunktive Minimalform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6528"/>
              </p:ext>
            </p:extLst>
          </p:nvPr>
        </p:nvGraphicFramePr>
        <p:xfrm>
          <a:off x="1524000" y="3403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31242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4864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2971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37037" y="533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1371600" y="4191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910393" y="44196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7772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7848600" y="4724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105400" y="4495800"/>
            <a:ext cx="1981200" cy="76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4478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mit Pfeil 18"/>
          <p:cNvCxnSpPr>
            <a:stCxn id="17" idx="2"/>
          </p:cNvCxnSpPr>
          <p:nvPr/>
        </p:nvCxnSpPr>
        <p:spPr bwMode="auto">
          <a:xfrm>
            <a:off x="14478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Ellipse 19"/>
          <p:cNvSpPr/>
          <p:nvPr/>
        </p:nvSpPr>
        <p:spPr bwMode="auto">
          <a:xfrm>
            <a:off x="1981200" y="3429000"/>
            <a:ext cx="5334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>
            <a:stCxn id="20" idx="0"/>
          </p:cNvCxnSpPr>
          <p:nvPr/>
        </p:nvCxnSpPr>
        <p:spPr bwMode="auto">
          <a:xfrm>
            <a:off x="2247900" y="3429000"/>
            <a:ext cx="12573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6400800" y="4419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15"/>
          <p:cNvCxnSpPr/>
          <p:nvPr/>
        </p:nvCxnSpPr>
        <p:spPr bwMode="auto">
          <a:xfrm>
            <a:off x="6400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 flipH="1">
            <a:off x="6400800" y="5334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/>
          <p:cNvCxnSpPr/>
          <p:nvPr/>
        </p:nvCxnSpPr>
        <p:spPr bwMode="auto">
          <a:xfrm flipH="1">
            <a:off x="2667000" y="4419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15"/>
          <p:cNvCxnSpPr/>
          <p:nvPr/>
        </p:nvCxnSpPr>
        <p:spPr bwMode="auto">
          <a:xfrm>
            <a:off x="39624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H="1">
            <a:off x="2667000" y="53340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 flipV="1">
            <a:off x="7543800" y="5334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598360" y="60960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!AD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6705600" y="6096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V="1">
            <a:off x="6934200" y="5257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2943756" y="6400800"/>
            <a:ext cx="1106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 = DB + !AD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78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Glitch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873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Kodierer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514600"/>
            <a:ext cx="3412067" cy="3685031"/>
          </a:xfrm>
          <a:prstGeom prst="rect">
            <a:avLst/>
          </a:prstGeom>
        </p:spPr>
      </p:pic>
      <p:cxnSp>
        <p:nvCxnSpPr>
          <p:cNvPr id="5" name="Gerade Verbindung mit Pfeil 4"/>
          <p:cNvCxnSpPr/>
          <p:nvPr/>
        </p:nvCxnSpPr>
        <p:spPr bwMode="auto">
          <a:xfrm>
            <a:off x="5181600" y="3124200"/>
            <a:ext cx="1143000" cy="2286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52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Verwendung minimaler Logik führt oft zu einem Problem genannt </a:t>
            </a:r>
            <a:r>
              <a:rPr lang="de-DE" dirty="0" err="1"/>
              <a:t>Glitch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354637"/>
              </p:ext>
            </p:extLst>
          </p:nvPr>
        </p:nvGraphicFramePr>
        <p:xfrm>
          <a:off x="1524000" y="4470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Sel</a:t>
                      </a:r>
                      <a:r>
                        <a:rPr lang="de-DE" dirty="0" smtClean="0"/>
                        <a:t>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3962400" y="41910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5819001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3265437" y="40386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577726" y="5666601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914401" y="5257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1371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819400" y="213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352800" y="1447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3352800" y="144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3352800" y="236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Bogen 21"/>
          <p:cNvSpPr/>
          <p:nvPr/>
        </p:nvSpPr>
        <p:spPr bwMode="auto">
          <a:xfrm flipV="1">
            <a:off x="3657600" y="1447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1600200" y="167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1600200" y="1371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819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3352800" y="2819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352800" y="2819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flipV="1">
            <a:off x="3657600" y="2819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8194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2514600" y="2743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2590801" y="3200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2573911" y="1822705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4495800" y="1898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Bogen 34"/>
          <p:cNvSpPr/>
          <p:nvPr/>
        </p:nvSpPr>
        <p:spPr bwMode="auto">
          <a:xfrm>
            <a:off x="5257800" y="2057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Bogen 35"/>
          <p:cNvSpPr/>
          <p:nvPr/>
        </p:nvSpPr>
        <p:spPr bwMode="auto">
          <a:xfrm>
            <a:off x="5257800" y="2057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7" name="Gerade Verbindung 36"/>
          <p:cNvCxnSpPr/>
          <p:nvPr/>
        </p:nvCxnSpPr>
        <p:spPr bwMode="auto">
          <a:xfrm flipH="1">
            <a:off x="5524500" y="2057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 flipH="1">
            <a:off x="54864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Bogen 38"/>
          <p:cNvSpPr/>
          <p:nvPr/>
        </p:nvSpPr>
        <p:spPr bwMode="auto">
          <a:xfrm flipV="1">
            <a:off x="5257800" y="1600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5029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5029200" y="220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5029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50292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5532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uppieren 46"/>
          <p:cNvGrpSpPr/>
          <p:nvPr/>
        </p:nvGrpSpPr>
        <p:grpSpPr>
          <a:xfrm>
            <a:off x="2133600" y="1447800"/>
            <a:ext cx="624052" cy="457200"/>
            <a:chOff x="1524000" y="2971800"/>
            <a:chExt cx="1447800" cy="1060704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Ellipse 48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0" name="Gleichschenkliges Dreieck 49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51" name="Gerade Verbindung 50"/>
          <p:cNvCxnSpPr/>
          <p:nvPr/>
        </p:nvCxnSpPr>
        <p:spPr bwMode="auto">
          <a:xfrm>
            <a:off x="2743200" y="1676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1828800" y="16764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/>
          <p:nvPr/>
        </p:nvCxnSpPr>
        <p:spPr bwMode="auto">
          <a:xfrm flipH="1">
            <a:off x="1828800" y="3048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Ellipse 14345"/>
          <p:cNvSpPr/>
          <p:nvPr/>
        </p:nvSpPr>
        <p:spPr bwMode="auto">
          <a:xfrm>
            <a:off x="5105400" y="4495800"/>
            <a:ext cx="685800" cy="1295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>
            <a:stCxn id="14346" idx="0"/>
          </p:cNvCxnSpPr>
          <p:nvPr/>
        </p:nvCxnSpPr>
        <p:spPr bwMode="auto">
          <a:xfrm flipH="1" flipV="1">
            <a:off x="4419600" y="3733800"/>
            <a:ext cx="10287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9" name="Ellipse 14348"/>
          <p:cNvSpPr/>
          <p:nvPr/>
        </p:nvSpPr>
        <p:spPr bwMode="auto">
          <a:xfrm>
            <a:off x="2590800" y="5029200"/>
            <a:ext cx="18288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/>
          <p:nvPr/>
        </p:nvCxnSpPr>
        <p:spPr bwMode="auto">
          <a:xfrm flipV="1">
            <a:off x="3124200" y="2438400"/>
            <a:ext cx="685800" cy="2667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7169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Y </a:t>
            </a:r>
            <a:r>
              <a:rPr lang="de-DE" dirty="0"/>
              <a:t>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A + </a:t>
            </a:r>
            <a:r>
              <a:rPr lang="de-DE" dirty="0" err="1" smtClean="0"/>
              <a:t>Sel</a:t>
            </a:r>
            <a:r>
              <a:rPr lang="de-DE" dirty="0" smtClean="0"/>
              <a:t> B</a:t>
            </a:r>
          </a:p>
          <a:p>
            <a:r>
              <a:rPr lang="de-DE" dirty="0" smtClean="0"/>
              <a:t>Nehmen </a:t>
            </a:r>
            <a:r>
              <a:rPr lang="de-DE" dirty="0"/>
              <a:t>wir </a:t>
            </a:r>
            <a:r>
              <a:rPr lang="de-DE" dirty="0" smtClean="0"/>
              <a:t>an, </a:t>
            </a:r>
            <a:r>
              <a:rPr lang="de-DE" dirty="0"/>
              <a:t>dass beide Eingänge </a:t>
            </a:r>
            <a:r>
              <a:rPr lang="de-DE" dirty="0" smtClean="0"/>
              <a:t>„1“ sind: </a:t>
            </a:r>
            <a:r>
              <a:rPr lang="de-DE" dirty="0"/>
              <a:t>A = B = </a:t>
            </a:r>
            <a:r>
              <a:rPr lang="de-DE" dirty="0" smtClean="0"/>
              <a:t>1</a:t>
            </a:r>
          </a:p>
          <a:p>
            <a:r>
              <a:rPr lang="de-DE" dirty="0" err="1"/>
              <a:t>Sel</a:t>
            </a:r>
            <a:r>
              <a:rPr lang="de-DE" dirty="0"/>
              <a:t> ist anfangs 1 und ändert sich auf </a:t>
            </a:r>
            <a:r>
              <a:rPr lang="de-DE" dirty="0" smtClean="0"/>
              <a:t>0 -&gt; wir erwarten Y = 1</a:t>
            </a:r>
            <a:endParaRPr lang="de-DE" dirty="0"/>
          </a:p>
          <a:p>
            <a:r>
              <a:rPr lang="de-DE" dirty="0"/>
              <a:t>Ein kurze Zeit sehen beide AND Gatter den Select Eingang 0, wir bekommen für eine kurze Zeit 0 am </a:t>
            </a:r>
            <a:r>
              <a:rPr lang="de-DE" dirty="0" smtClean="0"/>
              <a:t>Ausgang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819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352800" y="2590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3352800" y="2590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3352800" y="3505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Bogen 21"/>
          <p:cNvSpPr/>
          <p:nvPr/>
        </p:nvSpPr>
        <p:spPr bwMode="auto">
          <a:xfrm flipV="1">
            <a:off x="3657600" y="2590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16002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1600200" y="2514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819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3352800" y="3962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3528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flipV="1">
            <a:off x="3657600" y="3962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8194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2514600" y="3886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2590801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2573911" y="2965705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4495800" y="3041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Bogen 34"/>
          <p:cNvSpPr/>
          <p:nvPr/>
        </p:nvSpPr>
        <p:spPr bwMode="auto">
          <a:xfrm>
            <a:off x="5257800" y="3200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Bogen 35"/>
          <p:cNvSpPr/>
          <p:nvPr/>
        </p:nvSpPr>
        <p:spPr bwMode="auto">
          <a:xfrm>
            <a:off x="5257800" y="3200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7" name="Gerade Verbindung 36"/>
          <p:cNvCxnSpPr/>
          <p:nvPr/>
        </p:nvCxnSpPr>
        <p:spPr bwMode="auto">
          <a:xfrm flipH="1">
            <a:off x="5524500" y="3200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 flipH="1">
            <a:off x="5486400" y="4267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Bogen 38"/>
          <p:cNvSpPr/>
          <p:nvPr/>
        </p:nvSpPr>
        <p:spPr bwMode="auto">
          <a:xfrm flipV="1">
            <a:off x="5257800" y="2743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50292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5029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5029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50292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553200" y="3733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876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uppieren 46"/>
          <p:cNvGrpSpPr/>
          <p:nvPr/>
        </p:nvGrpSpPr>
        <p:grpSpPr>
          <a:xfrm>
            <a:off x="2133600" y="2590800"/>
            <a:ext cx="624052" cy="457200"/>
            <a:chOff x="1524000" y="2971800"/>
            <a:chExt cx="1447800" cy="1060704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Ellipse 48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0" name="Gleichschenkliges Dreieck 49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51" name="Gerade Verbindung 50"/>
          <p:cNvCxnSpPr/>
          <p:nvPr/>
        </p:nvCxnSpPr>
        <p:spPr bwMode="auto">
          <a:xfrm>
            <a:off x="2743200" y="2819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1828800" y="28194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/>
          <p:nvPr/>
        </p:nvCxnSpPr>
        <p:spPr bwMode="auto">
          <a:xfrm flipH="1">
            <a:off x="1828800" y="4191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685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1752600" y="4876800"/>
            <a:ext cx="76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1828800" y="5257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143000" y="5791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2209800" y="5410200"/>
            <a:ext cx="76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286000" y="5410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752600" y="5943600"/>
            <a:ext cx="76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H="1">
            <a:off x="2209800" y="5943600"/>
            <a:ext cx="76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828800" y="6324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286000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685800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feld 64"/>
          <p:cNvSpPr txBox="1"/>
          <p:nvPr/>
        </p:nvSpPr>
        <p:spPr>
          <a:xfrm>
            <a:off x="838200" y="45720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269190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514600" y="5410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6688711" y="3429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286000" y="6019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073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1371600"/>
          </a:xfrm>
        </p:spPr>
        <p:txBody>
          <a:bodyPr/>
          <a:lstStyle/>
          <a:p>
            <a:r>
              <a:rPr lang="de-DE" dirty="0" smtClean="0"/>
              <a:t>Ist Glich ein Problem?</a:t>
            </a:r>
          </a:p>
          <a:p>
            <a:r>
              <a:rPr lang="de-DE" dirty="0" smtClean="0"/>
              <a:t>Synchrone </a:t>
            </a:r>
            <a:r>
              <a:rPr lang="de-DE" dirty="0"/>
              <a:t>S</a:t>
            </a:r>
            <a:r>
              <a:rPr lang="de-DE" dirty="0" smtClean="0"/>
              <a:t>chaltungen: Unproblematisch </a:t>
            </a:r>
            <a:r>
              <a:rPr lang="de-DE" dirty="0"/>
              <a:t>falls es kürzere Zeit </a:t>
            </a:r>
            <a:r>
              <a:rPr lang="de-DE" dirty="0" smtClean="0"/>
              <a:t>als eine Taktperiode dauert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Problem: Ausgänge der </a:t>
            </a:r>
            <a:r>
              <a:rPr lang="de-DE" dirty="0" err="1" smtClean="0">
                <a:solidFill>
                  <a:srgbClr val="FF0000"/>
                </a:solidFill>
              </a:rPr>
              <a:t>Statemaschine</a:t>
            </a:r>
            <a:r>
              <a:rPr lang="de-DE" dirty="0" smtClean="0">
                <a:solidFill>
                  <a:srgbClr val="FF0000"/>
                </a:solidFill>
              </a:rPr>
              <a:t> ohne Register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62" name="Rechteck 61"/>
          <p:cNvSpPr/>
          <p:nvPr/>
        </p:nvSpPr>
        <p:spPr bwMode="auto">
          <a:xfrm>
            <a:off x="1676400" y="38100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1676400" y="4572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676400" y="4648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>
            <a:off x="1219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Ellipse 72"/>
          <p:cNvSpPr/>
          <p:nvPr/>
        </p:nvSpPr>
        <p:spPr bwMode="auto">
          <a:xfrm>
            <a:off x="2971800" y="3657600"/>
            <a:ext cx="7620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mit Pfeil 73"/>
          <p:cNvCxnSpPr/>
          <p:nvPr/>
        </p:nvCxnSpPr>
        <p:spPr bwMode="auto">
          <a:xfrm>
            <a:off x="2438400" y="4038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hteck 74"/>
          <p:cNvSpPr/>
          <p:nvPr/>
        </p:nvSpPr>
        <p:spPr bwMode="auto">
          <a:xfrm>
            <a:off x="4267200" y="38100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4267200" y="4572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267200" y="4648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8100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3733800" y="4038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3505200" y="3352800"/>
            <a:ext cx="1143000" cy="381000"/>
            <a:chOff x="1524000" y="5943600"/>
            <a:chExt cx="1143000" cy="381000"/>
          </a:xfrm>
        </p:grpSpPr>
        <p:cxnSp>
          <p:nvCxnSpPr>
            <p:cNvPr id="111" name="Gerade Verbindung 110"/>
            <p:cNvCxnSpPr/>
            <p:nvPr/>
          </p:nvCxnSpPr>
          <p:spPr bwMode="auto">
            <a:xfrm>
              <a:off x="1752600" y="5943600"/>
              <a:ext cx="762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2209800" y="5943600"/>
              <a:ext cx="762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112"/>
            <p:cNvCxnSpPr/>
            <p:nvPr/>
          </p:nvCxnSpPr>
          <p:spPr bwMode="auto">
            <a:xfrm>
              <a:off x="1828800" y="6324600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2286000" y="5943600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1524000" y="59436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6934200" y="31242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3" name="Ellipse 22"/>
          <p:cNvSpPr/>
          <p:nvPr/>
        </p:nvSpPr>
        <p:spPr bwMode="auto">
          <a:xfrm>
            <a:off x="6934200" y="37338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</a:t>
            </a:r>
          </a:p>
        </p:txBody>
      </p:sp>
      <p:sp>
        <p:nvSpPr>
          <p:cNvPr id="24" name="Ellipse 23"/>
          <p:cNvSpPr/>
          <p:nvPr/>
        </p:nvSpPr>
        <p:spPr bwMode="auto">
          <a:xfrm>
            <a:off x="6934200" y="44196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DO</a:t>
            </a:r>
          </a:p>
        </p:txBody>
      </p:sp>
      <p:sp>
        <p:nvSpPr>
          <p:cNvPr id="25" name="Ellipse 24"/>
          <p:cNvSpPr/>
          <p:nvPr/>
        </p:nvSpPr>
        <p:spPr bwMode="auto">
          <a:xfrm>
            <a:off x="6934200" y="50292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26" name="Gerade Verbindung mit Pfeil 25"/>
          <p:cNvCxnSpPr>
            <a:endCxn id="23" idx="0"/>
          </p:cNvCxnSpPr>
          <p:nvPr/>
        </p:nvCxnSpPr>
        <p:spPr bwMode="auto">
          <a:xfrm>
            <a:off x="7543800" y="35052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23" idx="4"/>
            <a:endCxn id="24" idx="0"/>
          </p:cNvCxnSpPr>
          <p:nvPr/>
        </p:nvCxnSpPr>
        <p:spPr bwMode="auto">
          <a:xfrm flipH="1">
            <a:off x="7581900" y="41148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>
            <a:endCxn id="25" idx="0"/>
          </p:cNvCxnSpPr>
          <p:nvPr/>
        </p:nvCxnSpPr>
        <p:spPr bwMode="auto">
          <a:xfrm flipH="1">
            <a:off x="7581900" y="48006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reihandform 30"/>
          <p:cNvSpPr/>
          <p:nvPr/>
        </p:nvSpPr>
        <p:spPr bwMode="auto">
          <a:xfrm>
            <a:off x="6329625" y="34478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6019800" y="220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>
            <a:off x="6019800" y="236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0198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5715000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IDLE</a:t>
            </a:r>
            <a:endParaRPr lang="en-US" dirty="0"/>
          </a:p>
        </p:txBody>
      </p:sp>
      <p:sp>
        <p:nvSpPr>
          <p:cNvPr id="40" name="Textfeld 39"/>
          <p:cNvSpPr txBox="1"/>
          <p:nvPr/>
        </p:nvSpPr>
        <p:spPr>
          <a:xfrm>
            <a:off x="5715000" y="22860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RESET</a:t>
            </a:r>
            <a:endParaRPr lang="en-US" dirty="0"/>
          </a:p>
        </p:txBody>
      </p:sp>
      <p:sp>
        <p:nvSpPr>
          <p:cNvPr id="41" name="Textfeld 40"/>
          <p:cNvSpPr txBox="1"/>
          <p:nvPr/>
        </p:nvSpPr>
        <p:spPr>
          <a:xfrm>
            <a:off x="5715000" y="2438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42" name="Textfeld 41"/>
          <p:cNvSpPr txBox="1"/>
          <p:nvPr/>
        </p:nvSpPr>
        <p:spPr>
          <a:xfrm>
            <a:off x="5715000" y="2590800"/>
            <a:ext cx="601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STOP</a:t>
            </a:r>
            <a:endParaRPr lang="en-US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981200"/>
            <a:ext cx="1600200" cy="1020127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 bwMode="auto">
          <a:xfrm>
            <a:off x="6705600" y="2133600"/>
            <a:ext cx="685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Logik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7391400" y="2438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9267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 kann die Möglichkeit eines </a:t>
            </a:r>
            <a:r>
              <a:rPr lang="de-DE" dirty="0" err="1" smtClean="0"/>
              <a:t>Glitch</a:t>
            </a:r>
            <a:r>
              <a:rPr lang="de-DE" dirty="0" smtClean="0"/>
              <a:t>-es aus </a:t>
            </a:r>
            <a:r>
              <a:rPr lang="de-DE" dirty="0" err="1" smtClean="0"/>
              <a:t>Karnaugh</a:t>
            </a:r>
            <a:r>
              <a:rPr lang="de-DE" dirty="0" smtClean="0"/>
              <a:t> </a:t>
            </a:r>
            <a:r>
              <a:rPr lang="de-DE" dirty="0"/>
              <a:t>Tabelle </a:t>
            </a:r>
            <a:r>
              <a:rPr lang="de-DE" dirty="0" smtClean="0"/>
              <a:t>erkennen</a:t>
            </a:r>
          </a:p>
          <a:p>
            <a:r>
              <a:rPr lang="de-DE" dirty="0"/>
              <a:t>Zwei Gruppen sind </a:t>
            </a:r>
            <a:r>
              <a:rPr lang="de-DE" dirty="0" smtClean="0"/>
              <a:t>getrennt</a:t>
            </a:r>
            <a:r>
              <a:rPr lang="de-DE" dirty="0"/>
              <a:t> </a:t>
            </a:r>
            <a:r>
              <a:rPr lang="de-DE" dirty="0" smtClean="0"/>
              <a:t>und liegen </a:t>
            </a:r>
            <a:r>
              <a:rPr lang="de-DE" dirty="0" err="1" smtClean="0"/>
              <a:t>naheinander</a:t>
            </a:r>
            <a:r>
              <a:rPr lang="de-DE" dirty="0" smtClean="0"/>
              <a:t>.</a:t>
            </a:r>
          </a:p>
          <a:p>
            <a:r>
              <a:rPr lang="de-DE" dirty="0"/>
              <a:t>Wenn sich </a:t>
            </a:r>
            <a:r>
              <a:rPr lang="de-DE" dirty="0" smtClean="0"/>
              <a:t>die </a:t>
            </a:r>
            <a:r>
              <a:rPr lang="de-DE" dirty="0"/>
              <a:t>Variable </a:t>
            </a:r>
            <a:r>
              <a:rPr lang="de-DE" dirty="0" err="1"/>
              <a:t>Sel</a:t>
            </a:r>
            <a:r>
              <a:rPr lang="de-DE" dirty="0"/>
              <a:t> von 1 auf 0 oder 1 auf 0 ändert, für A = B = 1, wird die Gruppe 1 „ausgeschaltet“ (bzw. ihre UND Funktion wird 0) und 2 eingeschaltet (bzw. ihre UND Funktion wird 1</a:t>
            </a:r>
            <a:r>
              <a:rPr lang="de-DE" dirty="0" smtClean="0"/>
              <a:t>)</a:t>
            </a:r>
          </a:p>
          <a:p>
            <a:r>
              <a:rPr lang="de-DE" dirty="0"/>
              <a:t>Wenn das nicht synchron passiert, können wir 0 als </a:t>
            </a:r>
            <a:r>
              <a:rPr lang="de-DE" dirty="0" err="1"/>
              <a:t>Glitch</a:t>
            </a:r>
            <a:r>
              <a:rPr lang="de-DE" dirty="0"/>
              <a:t> bekommen.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31911"/>
              </p:ext>
            </p:extLst>
          </p:nvPr>
        </p:nvGraphicFramePr>
        <p:xfrm>
          <a:off x="1524000" y="4470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Sel</a:t>
                      </a:r>
                      <a:r>
                        <a:rPr lang="de-DE" dirty="0" smtClean="0"/>
                        <a:t>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962400" y="41910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181600" y="5819001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3265437" y="40386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4577726" y="5666601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914401" y="5257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1371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Abgerundetes Rechteck 3"/>
          <p:cNvSpPr/>
          <p:nvPr/>
        </p:nvSpPr>
        <p:spPr bwMode="auto">
          <a:xfrm>
            <a:off x="5105400" y="4724400"/>
            <a:ext cx="6096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667000" y="5181600"/>
            <a:ext cx="2362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5562600" y="3962400"/>
            <a:ext cx="76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H="1">
            <a:off x="4648200" y="3733800"/>
            <a:ext cx="762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4196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77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 kann </a:t>
            </a:r>
            <a:r>
              <a:rPr lang="de-DE" dirty="0" smtClean="0"/>
              <a:t>ein </a:t>
            </a:r>
            <a:r>
              <a:rPr lang="de-DE" dirty="0" err="1"/>
              <a:t>Glitch</a:t>
            </a:r>
            <a:r>
              <a:rPr lang="de-DE" dirty="0"/>
              <a:t> verhindern indem man eine zusätzliche Gruppe </a:t>
            </a:r>
            <a:r>
              <a:rPr lang="de-DE" dirty="0" smtClean="0"/>
              <a:t>3 </a:t>
            </a:r>
            <a:r>
              <a:rPr lang="de-DE" dirty="0"/>
              <a:t>hinzufügt die als </a:t>
            </a:r>
            <a:r>
              <a:rPr lang="de-DE" dirty="0" smtClean="0"/>
              <a:t>„Brücke“ </a:t>
            </a:r>
            <a:r>
              <a:rPr lang="de-DE" dirty="0"/>
              <a:t>zwischen den Gruppen 1 und 2 dient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A &amp; B</a:t>
            </a:r>
          </a:p>
          <a:p>
            <a:r>
              <a:rPr lang="de-DE" dirty="0"/>
              <a:t>Beim </a:t>
            </a:r>
            <a:r>
              <a:rPr lang="de-DE" dirty="0" err="1"/>
              <a:t>Sel</a:t>
            </a:r>
            <a:r>
              <a:rPr lang="de-DE" dirty="0"/>
              <a:t> Änderung (für A = B = 1) wird die Gruppe 3 nicht ausgeschaltet – Select ist nicht als Variable vorhanden. Das verhindert ein 0-Glitch.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54376"/>
              </p:ext>
            </p:extLst>
          </p:nvPr>
        </p:nvGraphicFramePr>
        <p:xfrm>
          <a:off x="1524000" y="4470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Sel</a:t>
                      </a:r>
                      <a:r>
                        <a:rPr lang="de-DE" dirty="0" smtClean="0"/>
                        <a:t>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Gerade Verbindung 22"/>
          <p:cNvCxnSpPr/>
          <p:nvPr/>
        </p:nvCxnSpPr>
        <p:spPr bwMode="auto">
          <a:xfrm>
            <a:off x="3962400" y="4191000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181600" y="5819001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3265437" y="40386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4577726" y="5666601"/>
            <a:ext cx="580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914401" y="52578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1371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Abgerundetes Rechteck 3"/>
          <p:cNvSpPr/>
          <p:nvPr/>
        </p:nvSpPr>
        <p:spPr bwMode="auto">
          <a:xfrm>
            <a:off x="5105400" y="4724400"/>
            <a:ext cx="6096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667000" y="5181600"/>
            <a:ext cx="2362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5562600" y="3962400"/>
            <a:ext cx="76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H="1">
            <a:off x="4648200" y="3733800"/>
            <a:ext cx="762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4196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 bwMode="auto">
          <a:xfrm>
            <a:off x="3810000" y="5105400"/>
            <a:ext cx="21336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V="1">
            <a:off x="3276600" y="5638800"/>
            <a:ext cx="5334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429000" y="6172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61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/>
              <a:t>Glitch</a:t>
            </a:r>
            <a:r>
              <a:rPr lang="de-DE" dirty="0"/>
              <a:t>-freie Schaltungen sind normalerweise komplizierter als die minimalen </a:t>
            </a:r>
            <a:r>
              <a:rPr lang="de-DE" dirty="0" smtClean="0"/>
              <a:t>Schaltungen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819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33528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33528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 flipV="1">
            <a:off x="36576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1600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feld 34"/>
          <p:cNvSpPr txBox="1"/>
          <p:nvPr/>
        </p:nvSpPr>
        <p:spPr>
          <a:xfrm>
            <a:off x="1600200" y="41910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2819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3352800" y="5638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352800" y="5638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3657600" y="5638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28194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514600" y="5562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2590801" y="6019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2573911" y="4642105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4958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495800" y="609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>
            <a:off x="52578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Bogen 48"/>
          <p:cNvSpPr/>
          <p:nvPr/>
        </p:nvSpPr>
        <p:spPr bwMode="auto">
          <a:xfrm>
            <a:off x="525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 flipH="1">
            <a:off x="552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548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525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50292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5029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029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029200" y="579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5532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3352800" y="655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133600" y="4267200"/>
            <a:ext cx="624052" cy="457200"/>
            <a:chOff x="1524000" y="2971800"/>
            <a:chExt cx="1447800" cy="1060704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Ellipse 60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2" name="Gleichschenkliges Dreieck 61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3" name="Gerade Verbindung 62"/>
          <p:cNvCxnSpPr/>
          <p:nvPr/>
        </p:nvCxnSpPr>
        <p:spPr bwMode="auto">
          <a:xfrm>
            <a:off x="27432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8288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1828800" y="5867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91903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6688711" y="5105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33528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352800" y="2971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Bogen 70"/>
          <p:cNvSpPr/>
          <p:nvPr/>
        </p:nvSpPr>
        <p:spPr bwMode="auto">
          <a:xfrm flipV="1">
            <a:off x="3657600" y="2971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4495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5181600" y="34290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181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28194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2590800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2590800" y="3429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602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Beachten wir, </a:t>
            </a:r>
            <a:r>
              <a:rPr lang="de-DE" dirty="0"/>
              <a:t>dass die </a:t>
            </a:r>
            <a:r>
              <a:rPr lang="de-DE" dirty="0" smtClean="0"/>
              <a:t>kombinatorischen Schaltungen, </a:t>
            </a:r>
            <a:r>
              <a:rPr lang="de-DE" dirty="0"/>
              <a:t>implementiert als disjunktive </a:t>
            </a:r>
            <a:r>
              <a:rPr lang="de-DE" dirty="0" smtClean="0"/>
              <a:t>Normalform, </a:t>
            </a:r>
            <a:r>
              <a:rPr lang="de-DE" dirty="0"/>
              <a:t>kein 1-Glitch erzeugen </a:t>
            </a:r>
            <a:r>
              <a:rPr lang="de-DE" dirty="0" smtClean="0"/>
              <a:t>können (unter </a:t>
            </a:r>
            <a:r>
              <a:rPr lang="de-DE" dirty="0"/>
              <a:t>Annahme dass sich nur eine Eingangsvariable </a:t>
            </a:r>
            <a:r>
              <a:rPr lang="de-DE" dirty="0" smtClean="0"/>
              <a:t>ändert)</a:t>
            </a:r>
          </a:p>
          <a:p>
            <a:r>
              <a:rPr lang="de-DE" dirty="0" smtClean="0"/>
              <a:t>Einzige </a:t>
            </a:r>
            <a:r>
              <a:rPr lang="de-DE" dirty="0"/>
              <a:t>Möglichkeit für </a:t>
            </a:r>
            <a:r>
              <a:rPr lang="de-DE" dirty="0" err="1"/>
              <a:t>Glitch</a:t>
            </a:r>
            <a:r>
              <a:rPr lang="de-DE" dirty="0"/>
              <a:t> 1 wäre wenn ein UND </a:t>
            </a:r>
            <a:r>
              <a:rPr lang="de-DE" dirty="0" smtClean="0"/>
              <a:t>zu früh und das andere zu spät </a:t>
            </a:r>
            <a:r>
              <a:rPr lang="de-DE" dirty="0"/>
              <a:t>1 wird. Das kann nicht passieren wenn sich nur eine Variable </a:t>
            </a:r>
            <a:r>
              <a:rPr lang="de-DE" dirty="0" smtClean="0"/>
              <a:t>ändert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5" name="Gerade Verbindung 29"/>
          <p:cNvCxnSpPr/>
          <p:nvPr/>
        </p:nvCxnSpPr>
        <p:spPr bwMode="auto">
          <a:xfrm>
            <a:off x="3352800" y="4343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30"/>
          <p:cNvCxnSpPr/>
          <p:nvPr/>
        </p:nvCxnSpPr>
        <p:spPr bwMode="auto">
          <a:xfrm>
            <a:off x="3352800" y="4343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31"/>
          <p:cNvCxnSpPr/>
          <p:nvPr/>
        </p:nvCxnSpPr>
        <p:spPr bwMode="auto">
          <a:xfrm>
            <a:off x="33528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flipV="1">
            <a:off x="3657600" y="4343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68"/>
          <p:cNvCxnSpPr/>
          <p:nvPr/>
        </p:nvCxnSpPr>
        <p:spPr bwMode="auto">
          <a:xfrm>
            <a:off x="3352800" y="2971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69"/>
          <p:cNvCxnSpPr/>
          <p:nvPr/>
        </p:nvCxnSpPr>
        <p:spPr bwMode="auto">
          <a:xfrm>
            <a:off x="3352800" y="3886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Bogen 10"/>
          <p:cNvSpPr/>
          <p:nvPr/>
        </p:nvSpPr>
        <p:spPr bwMode="auto">
          <a:xfrm flipV="1">
            <a:off x="3657600" y="2971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29"/>
          <p:cNvCxnSpPr/>
          <p:nvPr/>
        </p:nvCxnSpPr>
        <p:spPr bwMode="auto">
          <a:xfrm>
            <a:off x="33528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>
            <a:off x="4724400" y="29718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>
            <a:off x="5943600" y="2971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>
            <a:off x="5943600" y="3429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5791200" y="43434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5791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4724400" y="4800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5499224" y="381000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nmöglich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7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Kombinatorischen </a:t>
            </a:r>
            <a:r>
              <a:rPr lang="de-DE" dirty="0"/>
              <a:t>Schaltungen </a:t>
            </a:r>
            <a:r>
              <a:rPr lang="de-DE" dirty="0" smtClean="0"/>
              <a:t>können auch </a:t>
            </a:r>
            <a:r>
              <a:rPr lang="de-DE" dirty="0"/>
              <a:t>als konjunktive Normalform implementiert </a:t>
            </a:r>
            <a:r>
              <a:rPr lang="de-DE" dirty="0" smtClean="0"/>
              <a:t>werden. </a:t>
            </a:r>
          </a:p>
          <a:p>
            <a:r>
              <a:rPr lang="de-DE" dirty="0" smtClean="0"/>
              <a:t>UND </a:t>
            </a:r>
            <a:r>
              <a:rPr lang="de-DE" dirty="0"/>
              <a:t>Verknüpfung von vielen ODER </a:t>
            </a:r>
            <a:r>
              <a:rPr lang="de-DE" dirty="0" smtClean="0"/>
              <a:t>Funktionen.</a:t>
            </a:r>
          </a:p>
          <a:p>
            <a:r>
              <a:rPr lang="de-DE" dirty="0" smtClean="0"/>
              <a:t>Mit </a:t>
            </a:r>
            <a:r>
              <a:rPr lang="de-DE" dirty="0"/>
              <a:t>ODER „Summen“ </a:t>
            </a:r>
            <a:r>
              <a:rPr lang="de-DE" dirty="0" smtClean="0"/>
              <a:t>stellt man die </a:t>
            </a:r>
            <a:r>
              <a:rPr lang="de-DE" dirty="0"/>
              <a:t>Zeilen in der </a:t>
            </a:r>
            <a:r>
              <a:rPr lang="de-DE" dirty="0" smtClean="0"/>
              <a:t>Wahrheitstabelle dar, </a:t>
            </a:r>
            <a:r>
              <a:rPr lang="de-DE" dirty="0"/>
              <a:t>die null </a:t>
            </a:r>
            <a:r>
              <a:rPr lang="de-DE" dirty="0" smtClean="0"/>
              <a:t>sind</a:t>
            </a:r>
            <a:r>
              <a:rPr lang="de-DE" dirty="0"/>
              <a:t> </a:t>
            </a:r>
            <a:r>
              <a:rPr lang="de-DE" dirty="0" smtClean="0"/>
              <a:t>(Variablen die 1 sind werden negiert)</a:t>
            </a:r>
            <a:endParaRPr lang="de-DE" dirty="0"/>
          </a:p>
          <a:p>
            <a:r>
              <a:rPr lang="de-DE" dirty="0"/>
              <a:t>Eine Konjunktive Normalform kann keine 0-Glitches haben wenn sich nur eine Variable ändert.   </a:t>
            </a:r>
          </a:p>
          <a:p>
            <a:r>
              <a:rPr lang="de-DE" dirty="0"/>
              <a:t>Konjunktive Normalform ist für die Funktionen geeignet die „viele Einsen“ als Ergebnis haben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Bsp. Y = !A || B || !C || D    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28326"/>
              </p:ext>
            </p:extLst>
          </p:nvPr>
        </p:nvGraphicFramePr>
        <p:xfrm>
          <a:off x="1524000" y="4343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DC/BA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3962400" y="4066401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181600" y="6428601"/>
            <a:ext cx="2438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3265437" y="3914001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637037" y="6276201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B=1</a:t>
            </a:r>
            <a:endParaRPr lang="de-DE" dirty="0"/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371600" y="51332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910393" y="5361801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7772400" y="5438001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7848600" y="5666601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3886200" y="5029200"/>
            <a:ext cx="13716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2590800" y="3810000"/>
            <a:ext cx="129540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577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Gray Code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124200"/>
            <a:ext cx="3302828" cy="330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0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Grey </a:t>
            </a:r>
            <a:r>
              <a:rPr lang="de-DE" dirty="0" smtClean="0"/>
              <a:t>Code</a:t>
            </a:r>
          </a:p>
          <a:p>
            <a:r>
              <a:rPr lang="de-DE" dirty="0"/>
              <a:t>Grey Code hat die </a:t>
            </a:r>
            <a:r>
              <a:rPr lang="de-DE" dirty="0" smtClean="0"/>
              <a:t>Eigenschaft, </a:t>
            </a:r>
            <a:r>
              <a:rPr lang="de-DE" dirty="0"/>
              <a:t>dass sich immer nur ein Bit ändert wenn man </a:t>
            </a:r>
            <a:r>
              <a:rPr lang="de-DE" dirty="0" smtClean="0"/>
              <a:t>hochzählt</a:t>
            </a:r>
          </a:p>
          <a:p>
            <a:r>
              <a:rPr lang="de-DE" dirty="0" smtClean="0"/>
              <a:t>Weniger </a:t>
            </a:r>
            <a:r>
              <a:rPr lang="de-DE" dirty="0" err="1" smtClean="0"/>
              <a:t>Glitch</a:t>
            </a:r>
            <a:r>
              <a:rPr lang="de-DE" dirty="0" smtClean="0"/>
              <a:t>-es</a:t>
            </a:r>
          </a:p>
          <a:p>
            <a:r>
              <a:rPr lang="de-DE" dirty="0" smtClean="0"/>
              <a:t>Zeitmessung von asynchronen Signalen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60136"/>
              </p:ext>
            </p:extLst>
          </p:nvPr>
        </p:nvGraphicFramePr>
        <p:xfrm>
          <a:off x="1524000" y="2910840"/>
          <a:ext cx="60959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6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051050"/>
          </a:xfrm>
        </p:spPr>
        <p:txBody>
          <a:bodyPr/>
          <a:lstStyle/>
          <a:p>
            <a:r>
              <a:rPr lang="de-DE" dirty="0" err="1" smtClean="0"/>
              <a:t>Kodierer</a:t>
            </a:r>
            <a:r>
              <a:rPr lang="de-DE" dirty="0" smtClean="0"/>
              <a:t> (Encoder)</a:t>
            </a:r>
          </a:p>
          <a:p>
            <a:r>
              <a:rPr lang="de-DE" dirty="0"/>
              <a:t>Um eine Information bearbeiten zu </a:t>
            </a:r>
            <a:r>
              <a:rPr lang="de-DE" dirty="0" smtClean="0"/>
              <a:t>können, </a:t>
            </a:r>
            <a:r>
              <a:rPr lang="de-DE" dirty="0"/>
              <a:t>muss </a:t>
            </a:r>
            <a:r>
              <a:rPr lang="de-DE" dirty="0" smtClean="0"/>
              <a:t>sie </a:t>
            </a:r>
            <a:r>
              <a:rPr lang="de-DE" dirty="0"/>
              <a:t>in einem geeignetem Zahlsystem z.B. im </a:t>
            </a:r>
            <a:r>
              <a:rPr lang="de-DE" dirty="0" smtClean="0"/>
              <a:t>binären </a:t>
            </a:r>
            <a:r>
              <a:rPr lang="de-DE" dirty="0"/>
              <a:t>System </a:t>
            </a:r>
            <a:r>
              <a:rPr lang="de-DE" dirty="0" smtClean="0"/>
              <a:t>dargestellt werden</a:t>
            </a:r>
          </a:p>
          <a:p>
            <a:r>
              <a:rPr lang="de-DE" dirty="0" smtClean="0"/>
              <a:t>Bsp. Tastatur</a:t>
            </a:r>
          </a:p>
          <a:p>
            <a:r>
              <a:rPr lang="de-DE" dirty="0" smtClean="0"/>
              <a:t>Jeder </a:t>
            </a:r>
            <a:r>
              <a:rPr lang="de-DE" dirty="0"/>
              <a:t>Taste </a:t>
            </a:r>
            <a:r>
              <a:rPr lang="de-DE" dirty="0" smtClean="0"/>
              <a:t>entspricht einem </a:t>
            </a:r>
            <a:r>
              <a:rPr lang="de-DE" dirty="0" smtClean="0"/>
              <a:t>Digitaleingang</a:t>
            </a:r>
          </a:p>
          <a:p>
            <a:r>
              <a:rPr lang="de-DE" dirty="0" err="1"/>
              <a:t>Kodierer</a:t>
            </a:r>
            <a:r>
              <a:rPr lang="de-DE" dirty="0" smtClean="0"/>
              <a:t> erzeugt den </a:t>
            </a:r>
            <a:r>
              <a:rPr lang="de-DE" dirty="0"/>
              <a:t>binären Code, der der aktivierten Taste </a:t>
            </a:r>
            <a:r>
              <a:rPr lang="de-DE" dirty="0" smtClean="0"/>
              <a:t>entspricht</a:t>
            </a:r>
            <a:endParaRPr lang="de-DE" dirty="0"/>
          </a:p>
          <a:p>
            <a:r>
              <a:rPr lang="de-DE" dirty="0"/>
              <a:t>Der einfachste </a:t>
            </a:r>
            <a:r>
              <a:rPr lang="de-DE" dirty="0" err="1"/>
              <a:t>Kodierer</a:t>
            </a:r>
            <a:r>
              <a:rPr lang="de-DE" dirty="0" smtClean="0"/>
              <a:t> </a:t>
            </a:r>
            <a:r>
              <a:rPr lang="de-DE" dirty="0"/>
              <a:t>setzt voraus dass nur ein Eingang in einem Moment aktiv ist </a:t>
            </a:r>
            <a:r>
              <a:rPr lang="de-DE" dirty="0" smtClean="0"/>
              <a:t>  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71792"/>
              </p:ext>
            </p:extLst>
          </p:nvPr>
        </p:nvGraphicFramePr>
        <p:xfrm>
          <a:off x="3886198" y="3642363"/>
          <a:ext cx="4419602" cy="275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</a:tblGrid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Y2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 bwMode="auto">
          <a:xfrm>
            <a:off x="990600" y="4038600"/>
            <a:ext cx="762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ENC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6858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85800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6858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6858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6858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6858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858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1752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752600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7526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609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2057400" y="4343400"/>
            <a:ext cx="20912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3333CC"/>
                </a:solidFill>
              </a:rPr>
              <a:t>case </a:t>
            </a:r>
            <a:r>
              <a:rPr lang="en-US" dirty="0" smtClean="0">
                <a:solidFill>
                  <a:srgbClr val="3333CC"/>
                </a:solidFill>
              </a:rPr>
              <a:t>(A)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 smtClean="0">
                <a:solidFill>
                  <a:srgbClr val="3333CC"/>
                </a:solidFill>
              </a:rPr>
              <a:t>8'b00000001   </a:t>
            </a:r>
            <a:r>
              <a:rPr lang="en-US" dirty="0" smtClean="0">
                <a:solidFill>
                  <a:srgbClr val="3333CC"/>
                </a:solidFill>
              </a:rPr>
              <a:t>: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0;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>
                <a:solidFill>
                  <a:srgbClr val="3333CC"/>
                </a:solidFill>
              </a:rPr>
              <a:t>8</a:t>
            </a:r>
            <a:r>
              <a:rPr lang="en-US" dirty="0" smtClean="0">
                <a:solidFill>
                  <a:srgbClr val="3333CC"/>
                </a:solidFill>
              </a:rPr>
              <a:t>'b00000010   </a:t>
            </a:r>
            <a:r>
              <a:rPr lang="en-US" dirty="0" smtClean="0">
                <a:solidFill>
                  <a:srgbClr val="3333CC"/>
                </a:solidFill>
              </a:rPr>
              <a:t>: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1;</a:t>
            </a: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    8'b00000100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2;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 smtClean="0">
                <a:solidFill>
                  <a:srgbClr val="3333CC"/>
                </a:solidFill>
              </a:rPr>
              <a:t>8'b00001000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3;</a:t>
            </a:r>
            <a:endParaRPr lang="en-US" dirty="0" smtClean="0">
              <a:solidFill>
                <a:srgbClr val="3333CC"/>
              </a:solidFill>
            </a:endParaRP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    8'b00010000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4;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 smtClean="0">
                <a:solidFill>
                  <a:srgbClr val="3333CC"/>
                </a:solidFill>
              </a:rPr>
              <a:t>8'b00100000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5;</a:t>
            </a:r>
            <a:endParaRPr lang="en-US" dirty="0" smtClean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</a:t>
            </a:r>
            <a:r>
              <a:rPr lang="en-US" dirty="0" smtClean="0">
                <a:solidFill>
                  <a:srgbClr val="3333CC"/>
                </a:solidFill>
              </a:rPr>
              <a:t>   8'b01000000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6;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    </a:t>
            </a:r>
            <a:r>
              <a:rPr lang="en-US" dirty="0" smtClean="0">
                <a:solidFill>
                  <a:srgbClr val="3333CC"/>
                </a:solidFill>
              </a:rPr>
              <a:t>8'b10000000   </a:t>
            </a:r>
            <a:r>
              <a:rPr lang="en-US" dirty="0">
                <a:solidFill>
                  <a:srgbClr val="3333CC"/>
                </a:solidFill>
              </a:rPr>
              <a:t>: Y = </a:t>
            </a:r>
            <a:r>
              <a:rPr lang="en-US" dirty="0" smtClean="0">
                <a:solidFill>
                  <a:srgbClr val="3333CC"/>
                </a:solidFill>
              </a:rPr>
              <a:t>7;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 err="1" smtClean="0">
                <a:solidFill>
                  <a:srgbClr val="3333CC"/>
                </a:solidFill>
              </a:rPr>
              <a:t>endcase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2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Es gilt</a:t>
            </a:r>
            <a:r>
              <a:rPr lang="de-DE" dirty="0" smtClean="0"/>
              <a:t>: (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Grey)</a:t>
            </a:r>
            <a:endParaRPr lang="de-DE" dirty="0"/>
          </a:p>
          <a:p>
            <a:r>
              <a:rPr lang="de-DE" dirty="0"/>
              <a:t>G0 = B1 </a:t>
            </a:r>
            <a:r>
              <a:rPr lang="de-DE" dirty="0" err="1"/>
              <a:t>exor</a:t>
            </a:r>
            <a:r>
              <a:rPr lang="de-DE" dirty="0"/>
              <a:t> B0</a:t>
            </a:r>
          </a:p>
          <a:p>
            <a:r>
              <a:rPr lang="de-DE" dirty="0"/>
              <a:t>G1 = B2 </a:t>
            </a:r>
            <a:r>
              <a:rPr lang="de-DE" dirty="0" err="1"/>
              <a:t>exor</a:t>
            </a:r>
            <a:r>
              <a:rPr lang="de-DE" dirty="0"/>
              <a:t> B1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Gn-1 = Bn-1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891473"/>
              </p:ext>
            </p:extLst>
          </p:nvPr>
        </p:nvGraphicFramePr>
        <p:xfrm>
          <a:off x="1524000" y="2910840"/>
          <a:ext cx="60959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23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Es </a:t>
            </a:r>
            <a:r>
              <a:rPr lang="de-DE" dirty="0" smtClean="0"/>
              <a:t>gilt auch</a:t>
            </a:r>
            <a:r>
              <a:rPr lang="de-DE" dirty="0"/>
              <a:t>: </a:t>
            </a:r>
            <a:r>
              <a:rPr lang="de-DE" dirty="0" smtClean="0"/>
              <a:t>(Grey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binary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/>
              <a:t>Bn-1 = Gn-1</a:t>
            </a:r>
          </a:p>
          <a:p>
            <a:r>
              <a:rPr lang="de-DE" dirty="0"/>
              <a:t>Bn-2 = Bn-1 </a:t>
            </a:r>
            <a:r>
              <a:rPr lang="de-DE" dirty="0" err="1"/>
              <a:t>exor</a:t>
            </a:r>
            <a:r>
              <a:rPr lang="de-DE" dirty="0"/>
              <a:t> Gn-2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B0 = B1 </a:t>
            </a:r>
            <a:r>
              <a:rPr lang="de-DE" dirty="0" err="1"/>
              <a:t>exor</a:t>
            </a:r>
            <a:r>
              <a:rPr lang="de-DE" dirty="0"/>
              <a:t> G0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354426"/>
              </p:ext>
            </p:extLst>
          </p:nvPr>
        </p:nvGraphicFramePr>
        <p:xfrm>
          <a:off x="1524000" y="2910840"/>
          <a:ext cx="60959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43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/>
              <a:t>Kodierer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Y0 </a:t>
            </a:r>
            <a:r>
              <a:rPr lang="de-DE" dirty="0"/>
              <a:t>= A1 || A3 || A5 ||  A7</a:t>
            </a:r>
          </a:p>
          <a:p>
            <a:r>
              <a:rPr lang="de-DE" dirty="0"/>
              <a:t>Y1 = A2 || A3 || A6 ||  A7</a:t>
            </a:r>
          </a:p>
          <a:p>
            <a:r>
              <a:rPr lang="de-DE" dirty="0"/>
              <a:t>Y2 = A4 || A5 || A6 ||  </a:t>
            </a:r>
            <a:r>
              <a:rPr lang="de-DE" dirty="0" smtClean="0"/>
              <a:t>A7</a:t>
            </a:r>
          </a:p>
          <a:p>
            <a:r>
              <a:rPr lang="de-DE" dirty="0" smtClean="0"/>
              <a:t>Umgekehrte </a:t>
            </a:r>
            <a:r>
              <a:rPr lang="de-DE" dirty="0"/>
              <a:t>Funktionalität wie der </a:t>
            </a:r>
            <a:r>
              <a:rPr lang="de-DE" dirty="0" err="1"/>
              <a:t>Dekoder</a:t>
            </a:r>
            <a:r>
              <a:rPr lang="de-DE" dirty="0"/>
              <a:t> 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928793"/>
              </p:ext>
            </p:extLst>
          </p:nvPr>
        </p:nvGraphicFramePr>
        <p:xfrm>
          <a:off x="3886198" y="3642363"/>
          <a:ext cx="4419602" cy="275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</a:tblGrid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Y2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67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Beachten wir dass der </a:t>
            </a:r>
            <a:r>
              <a:rPr lang="de-DE" dirty="0" err="1" smtClean="0"/>
              <a:t>Kodierer</a:t>
            </a:r>
            <a:r>
              <a:rPr lang="de-DE" dirty="0" smtClean="0"/>
              <a:t> </a:t>
            </a:r>
            <a:r>
              <a:rPr lang="de-DE" dirty="0"/>
              <a:t>nur dann richtig funktioniert, wenn nur ein Eingangssignal aktiv ist. Wenn z.B. A3 und A4 gleichzeitig aktiv werden, bekommen wir am Ausgang den Code Y0 = Y1 = Y2 = 1 </a:t>
            </a:r>
            <a:r>
              <a:rPr lang="de-DE" dirty="0" smtClean="0"/>
              <a:t>-&gt; </a:t>
            </a:r>
            <a:r>
              <a:rPr lang="de-DE" dirty="0"/>
              <a:t>7 statt 3 oder 4</a:t>
            </a:r>
            <a:r>
              <a:rPr lang="de-DE" dirty="0" smtClean="0"/>
              <a:t>.</a:t>
            </a:r>
          </a:p>
          <a:p>
            <a:r>
              <a:rPr lang="de-DE" dirty="0"/>
              <a:t>In den Systemen wo mehrere Eingänge gleichzeitig aktiv werden können werden die </a:t>
            </a:r>
            <a:r>
              <a:rPr lang="de-DE" dirty="0" err="1" smtClean="0"/>
              <a:t>Prioritätskodierer</a:t>
            </a:r>
            <a:r>
              <a:rPr lang="de-DE" dirty="0" smtClean="0"/>
              <a:t> </a:t>
            </a:r>
            <a:r>
              <a:rPr lang="de-DE" dirty="0"/>
              <a:t>benutzt. Diese erzeugen den Kode </a:t>
            </a:r>
            <a:r>
              <a:rPr lang="de-DE" dirty="0" smtClean="0"/>
              <a:t>des Eingangs </a:t>
            </a:r>
            <a:r>
              <a:rPr lang="de-DE" dirty="0"/>
              <a:t>mit höchster Priorität – z.B. den größeren Kode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96141"/>
              </p:ext>
            </p:extLst>
          </p:nvPr>
        </p:nvGraphicFramePr>
        <p:xfrm>
          <a:off x="3886198" y="3642363"/>
          <a:ext cx="4419602" cy="275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  <a:gridCol w="401782"/>
              </a:tblGrid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Y2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06493"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19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 kann den </a:t>
            </a:r>
            <a:r>
              <a:rPr lang="de-DE" dirty="0" err="1" smtClean="0"/>
              <a:t>Prioritätskodierer</a:t>
            </a:r>
            <a:r>
              <a:rPr lang="de-DE" dirty="0" smtClean="0"/>
              <a:t> </a:t>
            </a:r>
            <a:r>
              <a:rPr lang="de-DE" dirty="0"/>
              <a:t>mithilfe eines einfachen </a:t>
            </a:r>
            <a:r>
              <a:rPr lang="de-DE" dirty="0" err="1" smtClean="0"/>
              <a:t>Kodierers</a:t>
            </a:r>
            <a:r>
              <a:rPr lang="de-DE" dirty="0" smtClean="0"/>
              <a:t> </a:t>
            </a:r>
            <a:r>
              <a:rPr lang="de-DE" dirty="0"/>
              <a:t>und eines Prioritäts-Netzwerks aufbauen. Das Prioritätsnetzwerk soll </a:t>
            </a:r>
            <a:r>
              <a:rPr lang="de-DE" dirty="0" smtClean="0"/>
              <a:t>gewährleisten, </a:t>
            </a:r>
            <a:r>
              <a:rPr lang="de-DE" dirty="0"/>
              <a:t>dass nur ein Ausgang aktiv ist, ungeachtet von der Zahl der aktiven Eingängen. Z.B</a:t>
            </a:r>
            <a:r>
              <a:rPr lang="de-DE" dirty="0" smtClean="0"/>
              <a:t>., </a:t>
            </a:r>
            <a:r>
              <a:rPr lang="de-DE" dirty="0"/>
              <a:t>wenn A3 und A4 Eingänge aktiv sind, soll nur AP4 aktiv werden</a:t>
            </a:r>
            <a:r>
              <a:rPr lang="de-DE" dirty="0" smtClean="0"/>
              <a:t>.</a:t>
            </a:r>
          </a:p>
          <a:p>
            <a:r>
              <a:rPr lang="de-DE" dirty="0"/>
              <a:t>Das Prioritätsnetzwerk kann mit folgenden Funktionen beschrieben werden:</a:t>
            </a:r>
          </a:p>
          <a:p>
            <a:r>
              <a:rPr lang="de-DE" dirty="0" smtClean="0"/>
              <a:t>AP7 </a:t>
            </a:r>
            <a:r>
              <a:rPr lang="de-DE" dirty="0"/>
              <a:t>= A7</a:t>
            </a:r>
          </a:p>
          <a:p>
            <a:r>
              <a:rPr lang="de-DE" dirty="0"/>
              <a:t>AP6 = A6 &amp; !A7</a:t>
            </a:r>
          </a:p>
          <a:p>
            <a:r>
              <a:rPr lang="de-DE" dirty="0"/>
              <a:t>AP5 = A5 &amp; !A6 &amp; !A7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AP0 = A0 &amp; !A1 &amp; !A2 &amp; !A3 &amp; !A4 &amp; !A5 &amp; !A6 &amp; !</a:t>
            </a:r>
            <a:r>
              <a:rPr lang="de-DE" dirty="0" smtClean="0"/>
              <a:t>A7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990600" y="4724400"/>
            <a:ext cx="762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PRIO</a:t>
            </a: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6858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6858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685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858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685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6858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685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6096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17526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7526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75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7526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17526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17526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17526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17526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70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AP0</a:t>
            </a:r>
            <a:endParaRPr lang="de-DE" dirty="0"/>
          </a:p>
        </p:txBody>
      </p:sp>
      <p:sp>
        <p:nvSpPr>
          <p:cNvPr id="28" name="Rechteck 27"/>
          <p:cNvSpPr/>
          <p:nvPr/>
        </p:nvSpPr>
        <p:spPr bwMode="auto">
          <a:xfrm>
            <a:off x="2057400" y="4724400"/>
            <a:ext cx="762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ENC</a:t>
            </a:r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8194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8194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2819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28194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3" name="Rechteck 32"/>
          <p:cNvSpPr/>
          <p:nvPr/>
        </p:nvSpPr>
        <p:spPr>
          <a:xfrm>
            <a:off x="6019800" y="4191000"/>
            <a:ext cx="20912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3333CC"/>
                </a:solidFill>
              </a:rPr>
              <a:t>if(A[7</a:t>
            </a:r>
            <a:r>
              <a:rPr lang="en-US" dirty="0">
                <a:solidFill>
                  <a:srgbClr val="3333CC"/>
                </a:solidFill>
              </a:rPr>
              <a:t>]) Y = 7;</a:t>
            </a:r>
          </a:p>
          <a:p>
            <a:pPr algn="l"/>
            <a:r>
              <a:rPr lang="en-US" dirty="0" smtClean="0">
                <a:solidFill>
                  <a:srgbClr val="3333CC"/>
                </a:solidFill>
              </a:rPr>
              <a:t>else if(A[6])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6;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</a:t>
            </a:r>
            <a:r>
              <a:rPr lang="en-US" dirty="0" smtClean="0">
                <a:solidFill>
                  <a:srgbClr val="3333CC"/>
                </a:solidFill>
              </a:rPr>
              <a:t>lse if(A[5])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5;</a:t>
            </a: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if(A[4])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4;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if(A[3]) </a:t>
            </a:r>
            <a:r>
              <a:rPr lang="en-US" dirty="0">
                <a:solidFill>
                  <a:srgbClr val="3333CC"/>
                </a:solidFill>
              </a:rPr>
              <a:t>Y = 3</a:t>
            </a:r>
            <a:r>
              <a:rPr lang="en-US" dirty="0" smtClean="0">
                <a:solidFill>
                  <a:srgbClr val="3333CC"/>
                </a:solidFill>
              </a:rPr>
              <a:t>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if(A[2])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2;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if(A[1])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1;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if(A[0]) </a:t>
            </a:r>
            <a:r>
              <a:rPr lang="en-US" dirty="0">
                <a:solidFill>
                  <a:srgbClr val="3333CC"/>
                </a:solidFill>
              </a:rPr>
              <a:t>Y = </a:t>
            </a:r>
            <a:r>
              <a:rPr lang="en-US" dirty="0" smtClean="0">
                <a:solidFill>
                  <a:srgbClr val="3333CC"/>
                </a:solidFill>
              </a:rPr>
              <a:t>0;</a:t>
            </a:r>
            <a:endParaRPr lang="en-US" dirty="0">
              <a:solidFill>
                <a:srgbClr val="3333CC"/>
              </a:solidFill>
            </a:endParaRPr>
          </a:p>
          <a:p>
            <a:pPr algn="l"/>
            <a:r>
              <a:rPr lang="en-US" dirty="0">
                <a:solidFill>
                  <a:srgbClr val="3333CC"/>
                </a:solidFill>
              </a:rPr>
              <a:t>else </a:t>
            </a:r>
            <a:r>
              <a:rPr lang="en-US" dirty="0" smtClean="0">
                <a:solidFill>
                  <a:srgbClr val="3333CC"/>
                </a:solidFill>
              </a:rPr>
              <a:t>Y = 0;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9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AP7 </a:t>
            </a:r>
            <a:r>
              <a:rPr lang="de-DE" dirty="0"/>
              <a:t>= A7</a:t>
            </a:r>
          </a:p>
          <a:p>
            <a:r>
              <a:rPr lang="de-DE" dirty="0"/>
              <a:t>AP6 = A6 &amp; !A7</a:t>
            </a:r>
          </a:p>
          <a:p>
            <a:r>
              <a:rPr lang="de-DE" dirty="0"/>
              <a:t>AP5 = A5 &amp; !A6 &amp; !A7</a:t>
            </a:r>
          </a:p>
          <a:p>
            <a:r>
              <a:rPr lang="de-DE" dirty="0"/>
              <a:t>…</a:t>
            </a:r>
          </a:p>
          <a:p>
            <a:r>
              <a:rPr lang="de-DE" dirty="0"/>
              <a:t>AP0 = A0 &amp; !A1 &amp; !A2 &amp; !A3 &amp; !A4 &amp; !A5 &amp; !A6 &amp; !</a:t>
            </a:r>
            <a:r>
              <a:rPr lang="de-DE" dirty="0" smtClean="0"/>
              <a:t>A7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1447800" y="4800600"/>
            <a:ext cx="624052" cy="457200"/>
            <a:chOff x="1524000" y="2971800"/>
            <a:chExt cx="1447800" cy="1060704"/>
          </a:xfrm>
        </p:grpSpPr>
        <p:cxnSp>
          <p:nvCxnSpPr>
            <p:cNvPr id="28" name="Gerade Verbindung 27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Ellipse 28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Gleichschenkliges Dreieck 29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" name="Gerade Verbindung 14"/>
          <p:cNvCxnSpPr/>
          <p:nvPr/>
        </p:nvCxnSpPr>
        <p:spPr bwMode="auto">
          <a:xfrm>
            <a:off x="2057399" y="5029199"/>
            <a:ext cx="42672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914399" y="5029199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2362200" y="4191000"/>
            <a:ext cx="624052" cy="457200"/>
            <a:chOff x="1524000" y="2971800"/>
            <a:chExt cx="1447800" cy="1060704"/>
          </a:xfrm>
        </p:grpSpPr>
        <p:cxnSp>
          <p:nvCxnSpPr>
            <p:cNvPr id="33" name="Gerade Verbindung 32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Ellipse 33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Gleichschenkliges Dreieck 34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36" name="Gerade Verbindung 35"/>
          <p:cNvCxnSpPr/>
          <p:nvPr/>
        </p:nvCxnSpPr>
        <p:spPr bwMode="auto">
          <a:xfrm>
            <a:off x="2971799" y="4419599"/>
            <a:ext cx="34290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828799" y="4419599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219200" y="50292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133600" y="4419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2286000" y="5029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 rot="5400000">
            <a:off x="2057400" y="5562600"/>
            <a:ext cx="304800" cy="304800"/>
            <a:chOff x="1219200" y="3733800"/>
            <a:chExt cx="1143000" cy="9144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1219200" y="3733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1219200" y="3733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>
              <a:off x="1219200" y="464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Bogen 48"/>
            <p:cNvSpPr/>
            <p:nvPr/>
          </p:nvSpPr>
          <p:spPr bwMode="auto">
            <a:xfrm flipV="1">
              <a:off x="1524000" y="3733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52" name="Gerade Verbindung 51"/>
          <p:cNvCxnSpPr/>
          <p:nvPr/>
        </p:nvCxnSpPr>
        <p:spPr bwMode="auto">
          <a:xfrm>
            <a:off x="2209800" y="5867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uppieren 57"/>
          <p:cNvGrpSpPr/>
          <p:nvPr/>
        </p:nvGrpSpPr>
        <p:grpSpPr>
          <a:xfrm>
            <a:off x="3581400" y="3581400"/>
            <a:ext cx="624052" cy="457200"/>
            <a:chOff x="1524000" y="2971800"/>
            <a:chExt cx="1447800" cy="1060704"/>
          </a:xfrm>
        </p:grpSpPr>
        <p:cxnSp>
          <p:nvCxnSpPr>
            <p:cNvPr id="59" name="Gerade Verbindung 58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Ellipse 59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Gleichschenkliges Dreieck 60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2" name="Gerade Verbindung 61"/>
          <p:cNvCxnSpPr/>
          <p:nvPr/>
        </p:nvCxnSpPr>
        <p:spPr bwMode="auto">
          <a:xfrm>
            <a:off x="4190999" y="3809999"/>
            <a:ext cx="24384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047999" y="3809999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200400" y="3810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352800" y="5029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 rot="5400000">
            <a:off x="3124200" y="5562600"/>
            <a:ext cx="304800" cy="304800"/>
            <a:chOff x="1219200" y="3733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19200" y="3733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19200" y="3733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1219200" y="464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Bogen 69"/>
            <p:cNvSpPr/>
            <p:nvPr/>
          </p:nvSpPr>
          <p:spPr bwMode="auto">
            <a:xfrm flipV="1">
              <a:off x="1524000" y="3733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>
            <a:off x="3276600" y="5867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276600" y="4419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419600" y="3810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572000" y="5029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1" name="Gruppieren 80"/>
          <p:cNvGrpSpPr/>
          <p:nvPr/>
        </p:nvGrpSpPr>
        <p:grpSpPr>
          <a:xfrm rot="5400000">
            <a:off x="4343400" y="5562600"/>
            <a:ext cx="304800" cy="304800"/>
            <a:chOff x="1219200" y="3733800"/>
            <a:chExt cx="1143000" cy="914400"/>
          </a:xfrm>
        </p:grpSpPr>
        <p:cxnSp>
          <p:nvCxnSpPr>
            <p:cNvPr id="82" name="Gerade Verbindung 81"/>
            <p:cNvCxnSpPr/>
            <p:nvPr/>
          </p:nvCxnSpPr>
          <p:spPr bwMode="auto">
            <a:xfrm>
              <a:off x="1219200" y="3733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1219200" y="3733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19200" y="464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524000" y="3733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6" name="Gerade Verbindung 85"/>
          <p:cNvCxnSpPr/>
          <p:nvPr/>
        </p:nvCxnSpPr>
        <p:spPr bwMode="auto">
          <a:xfrm>
            <a:off x="4495800" y="5867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4495800" y="4419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4800600" y="2971800"/>
            <a:ext cx="624052" cy="457200"/>
            <a:chOff x="1524000" y="2971800"/>
            <a:chExt cx="1447800" cy="1060704"/>
          </a:xfrm>
        </p:grpSpPr>
        <p:cxnSp>
          <p:nvCxnSpPr>
            <p:cNvPr id="91" name="Gerade Verbindung 90"/>
            <p:cNvCxnSpPr/>
            <p:nvPr/>
          </p:nvCxnSpPr>
          <p:spPr bwMode="auto">
            <a:xfrm>
              <a:off x="2438400" y="3505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Ellipse 91"/>
            <p:cNvSpPr/>
            <p:nvPr/>
          </p:nvSpPr>
          <p:spPr bwMode="auto">
            <a:xfrm>
              <a:off x="2438400" y="3352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3" name="Gleichschenkliges Dreieck 92"/>
            <p:cNvSpPr/>
            <p:nvPr/>
          </p:nvSpPr>
          <p:spPr bwMode="auto">
            <a:xfrm rot="5400000">
              <a:off x="1450848" y="30449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4" name="Gerade Verbindung 93"/>
          <p:cNvCxnSpPr/>
          <p:nvPr/>
        </p:nvCxnSpPr>
        <p:spPr bwMode="auto">
          <a:xfrm>
            <a:off x="5410199" y="3200399"/>
            <a:ext cx="12192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914400" y="3200399"/>
            <a:ext cx="3886199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638800" y="3810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791200" y="5029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 rot="5400000">
            <a:off x="5486400" y="5562600"/>
            <a:ext cx="304800" cy="304800"/>
            <a:chOff x="1219200" y="3733800"/>
            <a:chExt cx="1143000" cy="914400"/>
          </a:xfrm>
        </p:grpSpPr>
        <p:cxnSp>
          <p:nvCxnSpPr>
            <p:cNvPr id="99" name="Gerade Verbindung 98"/>
            <p:cNvCxnSpPr/>
            <p:nvPr/>
          </p:nvCxnSpPr>
          <p:spPr bwMode="auto">
            <a:xfrm>
              <a:off x="1219200" y="3733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1219200" y="3733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>
              <a:off x="1219200" y="464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2" name="Bogen 101"/>
            <p:cNvSpPr/>
            <p:nvPr/>
          </p:nvSpPr>
          <p:spPr bwMode="auto">
            <a:xfrm flipV="1">
              <a:off x="1524000" y="3733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03" name="Gerade Verbindung 102"/>
          <p:cNvCxnSpPr/>
          <p:nvPr/>
        </p:nvCxnSpPr>
        <p:spPr bwMode="auto">
          <a:xfrm>
            <a:off x="5638800" y="5867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5715000" y="4419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5562600" y="3200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4343400" y="3200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5486400" y="2667000"/>
            <a:ext cx="0" cy="2895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914400" y="4419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914400" y="3810000"/>
            <a:ext cx="2209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5410200" y="4419600"/>
            <a:ext cx="12192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410200" y="5029200"/>
            <a:ext cx="1219201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820657" y="4724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838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A6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838199" y="3505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A5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838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A4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6044705" y="4724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AP7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39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Minimierung von Schaltfunktionen</a:t>
            </a:r>
            <a:br>
              <a:rPr lang="de-DE" dirty="0" smtClean="0"/>
            </a:br>
            <a:r>
              <a:rPr lang="de-DE" dirty="0" err="1" smtClean="0"/>
              <a:t>Karnaugh</a:t>
            </a:r>
            <a:r>
              <a:rPr lang="de-DE" dirty="0" smtClean="0"/>
              <a:t> Tabellen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740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/>
              <a:t>Karnaugh</a:t>
            </a:r>
            <a:r>
              <a:rPr lang="de-DE" dirty="0"/>
              <a:t> </a:t>
            </a:r>
            <a:r>
              <a:rPr lang="de-DE" dirty="0" smtClean="0"/>
              <a:t>Tabellen</a:t>
            </a:r>
          </a:p>
          <a:p>
            <a:r>
              <a:rPr lang="de-DE" dirty="0" smtClean="0"/>
              <a:t>Kombinatorische </a:t>
            </a:r>
            <a:r>
              <a:rPr lang="de-DE" dirty="0"/>
              <a:t>Tabelle </a:t>
            </a:r>
            <a:r>
              <a:rPr lang="de-DE" dirty="0" smtClean="0"/>
              <a:t>kann man als </a:t>
            </a:r>
            <a:r>
              <a:rPr lang="de-DE" dirty="0" smtClean="0"/>
              <a:t>disjunktive </a:t>
            </a:r>
            <a:r>
              <a:rPr lang="de-DE" dirty="0"/>
              <a:t>Normalform </a:t>
            </a:r>
            <a:r>
              <a:rPr lang="de-DE" dirty="0" smtClean="0"/>
              <a:t>darstellen</a:t>
            </a:r>
          </a:p>
          <a:p>
            <a:r>
              <a:rPr lang="de-DE" dirty="0"/>
              <a:t>Jeder Zeile mit </a:t>
            </a:r>
            <a:r>
              <a:rPr lang="de-DE" dirty="0" smtClean="0"/>
              <a:t>1 entspricht </a:t>
            </a:r>
            <a:r>
              <a:rPr lang="de-DE" dirty="0"/>
              <a:t>eine UND </a:t>
            </a:r>
            <a:r>
              <a:rPr lang="de-DE" dirty="0" smtClean="0"/>
              <a:t>Funktion -&gt; </a:t>
            </a:r>
            <a:r>
              <a:rPr lang="de-DE" dirty="0"/>
              <a:t>die Gesamttabelle ist ODER Funktion von einzelnen </a:t>
            </a:r>
            <a:r>
              <a:rPr lang="de-DE" dirty="0" smtClean="0"/>
              <a:t>Zeilen</a:t>
            </a:r>
          </a:p>
          <a:p>
            <a:r>
              <a:rPr lang="de-DE" dirty="0"/>
              <a:t>Normalform </a:t>
            </a:r>
            <a:r>
              <a:rPr lang="de-DE" dirty="0" smtClean="0"/>
              <a:t>kann oft </a:t>
            </a:r>
            <a:r>
              <a:rPr lang="de-DE" dirty="0"/>
              <a:t>vereinfacht </a:t>
            </a:r>
            <a:r>
              <a:rPr lang="de-DE" dirty="0" smtClean="0"/>
              <a:t>werden</a:t>
            </a:r>
          </a:p>
          <a:p>
            <a:r>
              <a:rPr lang="de-DE" dirty="0" smtClean="0"/>
              <a:t>Bsp. AB </a:t>
            </a:r>
            <a:r>
              <a:rPr lang="de-DE" dirty="0"/>
              <a:t>|| !AB = </a:t>
            </a:r>
            <a:r>
              <a:rPr lang="de-DE" dirty="0" smtClean="0"/>
              <a:t>B</a:t>
            </a:r>
          </a:p>
          <a:p>
            <a:r>
              <a:rPr lang="de-DE" dirty="0" smtClean="0"/>
              <a:t>AB bedeutet hier A&amp;B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652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2075</Words>
  <Application>Microsoft Office PowerPoint</Application>
  <PresentationFormat>Bildschirmpräsentation (4:3)</PresentationFormat>
  <Paragraphs>765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3" baseType="lpstr">
      <vt:lpstr>Arial</vt:lpstr>
      <vt:lpstr>SDSSMALL2_2</vt:lpstr>
      <vt:lpstr>Vorlesung 5 – Teil 1</vt:lpstr>
      <vt:lpstr>Kodierer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Minimierung von Schaltfunktionen Karnaugh Tabellen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Glitch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Gray Code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1536</cp:revision>
  <dcterms:created xsi:type="dcterms:W3CDTF">2010-08-30T10:07:17Z</dcterms:created>
  <dcterms:modified xsi:type="dcterms:W3CDTF">2019-05-21T09:07:59Z</dcterms:modified>
</cp:coreProperties>
</file>